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72" r:id="rId3"/>
  </p:sldMasterIdLst>
  <p:notesMasterIdLst>
    <p:notesMasterId r:id="rId5"/>
  </p:notesMasterIdLst>
  <p:handoutMasterIdLst>
    <p:handoutMasterId r:id="rId6"/>
  </p:handoutMasterIdLst>
  <p:sldIdLst>
    <p:sldId id="267" r:id="rId4"/>
  </p:sldIdLst>
  <p:sldSz cx="43891200" cy="329184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581">
          <p15:clr>
            <a:srgbClr val="A4A3A4"/>
          </p15:clr>
        </p15:guide>
        <p15:guide id="6" pos="27069">
          <p15:clr>
            <a:srgbClr val="A4A3A4"/>
          </p15:clr>
        </p15:guide>
        <p15:guide id="7" orient="horz" pos="3298">
          <p15:clr>
            <a:srgbClr val="A4A3A4"/>
          </p15:clr>
        </p15:guide>
        <p15:guide id="8" orient="horz" pos="20735">
          <p15:clr>
            <a:srgbClr val="A4A3A4"/>
          </p15:clr>
        </p15:guide>
        <p15:guide id="9" pos="320">
          <p15:clr>
            <a:srgbClr val="A4A3A4"/>
          </p15:clr>
        </p15:guide>
        <p15:guide id="10" pos="2764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964"/>
    <a:srgbClr val="004981"/>
    <a:srgbClr val="003F81"/>
    <a:srgbClr val="0059A2"/>
    <a:srgbClr val="CDD2DE"/>
    <a:srgbClr val="FFFFFF"/>
    <a:srgbClr val="4E48C4"/>
    <a:srgbClr val="F3F5FA"/>
    <a:srgbClr val="E3E9E5"/>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008" autoAdjust="0"/>
    <p:restoredTop sz="96357" autoAdjust="0"/>
  </p:normalViewPr>
  <p:slideViewPr>
    <p:cSldViewPr snapToGrid="0" snapToObjects="1" showGuides="1">
      <p:cViewPr>
        <p:scale>
          <a:sx n="55" d="100"/>
          <a:sy n="55" d="100"/>
        </p:scale>
        <p:origin x="-6610" y="36"/>
      </p:cViewPr>
      <p:guideLst>
        <p:guide orient="horz" pos="3318"/>
        <p:guide orient="horz" pos="288"/>
        <p:guide orient="horz" pos="20160"/>
        <p:guide orient="horz"/>
        <p:guide pos="581"/>
        <p:guide pos="27069"/>
        <p:guide orient="horz" pos="3298"/>
        <p:guide orient="horz" pos="20735"/>
        <p:guide pos="320"/>
        <p:guide pos="2764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4/5/2024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4/5/2024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91425" y="6378481"/>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09578"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09576"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60161"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60162"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385343"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377404" y="5548749"/>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358541" y="5548749"/>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358541" y="6378481"/>
            <a:ext cx="1004701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358541"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358541" y="15011402"/>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358541" y="2567940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358541" y="26433446"/>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91425" y="14951552"/>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6" y="6295353"/>
            <a:ext cx="13591277"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22338" y="5431995"/>
            <a:ext cx="13573126"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922338" y="18240478"/>
            <a:ext cx="13592864"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942080" y="17409229"/>
            <a:ext cx="1357312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5154276" y="21595083"/>
            <a:ext cx="13571534"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5154276" y="20739663"/>
            <a:ext cx="13571534"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5162215" y="6295353"/>
            <a:ext cx="13571534"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5154277" y="5431995"/>
            <a:ext cx="1357947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9395741" y="5431995"/>
            <a:ext cx="1357602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9395741" y="6295353"/>
            <a:ext cx="13576029"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9395741" y="17377122"/>
            <a:ext cx="13576029" cy="754045"/>
          </a:xfrm>
          <a:prstGeom prst="rect">
            <a:avLst/>
          </a:prstGeom>
          <a:noFill/>
        </p:spPr>
        <p:txBody>
          <a:bodyPr wrap="square" lIns="91436" tIns="91436" rIns="91436" bIns="91436" anchor="ctr" anchorCtr="0">
            <a:spAutoFit/>
          </a:bodyPr>
          <a:lstStyle>
            <a:lvl1pPr marL="0" indent="0" algn="ctr">
              <a:buNone/>
              <a:tabLst/>
              <a:defRPr sz="37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9390710" y="18157350"/>
            <a:ext cx="13581061"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9395741" y="25845657"/>
            <a:ext cx="1357602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9395742" y="26625887"/>
            <a:ext cx="13581061"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4"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5"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6"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8" y="6212225"/>
            <a:ext cx="10056813"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922341" y="5348867"/>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902598" y="15043762"/>
            <a:ext cx="10058400"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922339"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1587163" y="6204287"/>
            <a:ext cx="20720048"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11587164" y="5348867"/>
            <a:ext cx="20720050"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11587164" y="21896538"/>
            <a:ext cx="20720050"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11587162" y="21074746"/>
            <a:ext cx="20720050"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32905536" y="5348867"/>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32905536" y="6212225"/>
            <a:ext cx="10047018"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32905536"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32905536" y="15011402"/>
            <a:ext cx="10052050"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32905536" y="25669876"/>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32905536" y="26436774"/>
            <a:ext cx="10052050"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64"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5"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6"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858169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464B1-1003-336F-82D0-5240693CF7D4}"/>
              </a:ext>
            </a:extLst>
          </p:cNvPr>
          <p:cNvSpPr>
            <a:spLocks noGrp="1"/>
          </p:cNvSpPr>
          <p:nvPr>
            <p:ph type="title"/>
          </p:nvPr>
        </p:nvSpPr>
        <p:spPr>
          <a:xfrm>
            <a:off x="3017838" y="1752600"/>
            <a:ext cx="37855525" cy="63627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273240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wmf"/><Relationship Id="rId13"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oleObject" Target="../embeddings/oleObject1.bin"/><Relationship Id="rId12" Type="http://schemas.openxmlformats.org/officeDocument/2006/relationships/image" Target="../media/image7.wmf"/><Relationship Id="rId17" Type="http://schemas.openxmlformats.org/officeDocument/2006/relationships/image" Target="../media/image10.jpeg"/><Relationship Id="rId2" Type="http://schemas.openxmlformats.org/officeDocument/2006/relationships/theme" Target="../theme/theme1.xml"/><Relationship Id="rId16" Type="http://schemas.openxmlformats.org/officeDocument/2006/relationships/hyperlink" Target="http://www.facebook.com/pages/PosterPresentationscom/217914411419?v=app_4949752878&amp;ref=ts" TargetMode="Externa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oleObject" Target="../embeddings/oleObject3.bin"/><Relationship Id="rId5" Type="http://schemas.openxmlformats.org/officeDocument/2006/relationships/image" Target="../media/image3.png"/><Relationship Id="rId15" Type="http://schemas.openxmlformats.org/officeDocument/2006/relationships/image" Target="../media/image9.wmf"/><Relationship Id="rId10" Type="http://schemas.openxmlformats.org/officeDocument/2006/relationships/image" Target="../media/image6.wmf"/><Relationship Id="rId4" Type="http://schemas.openxmlformats.org/officeDocument/2006/relationships/image" Target="../media/image2.png"/><Relationship Id="rId9" Type="http://schemas.openxmlformats.org/officeDocument/2006/relationships/oleObject" Target="../embeddings/oleObject2.bin"/><Relationship Id="rId14" Type="http://schemas.openxmlformats.org/officeDocument/2006/relationships/oleObject" Target="../embeddings/oleObject4.bin"/></Relationships>
</file>

<file path=ppt/slideMasters/_rels/slideMaster2.xml.rels><?xml version="1.0" encoding="UTF-8" standalone="yes"?>
<Relationships xmlns="http://schemas.openxmlformats.org/package/2006/relationships"><Relationship Id="rId8" Type="http://schemas.openxmlformats.org/officeDocument/2006/relationships/hyperlink" Target="http://www.facebook.com/pages/PosterPresentationscom/217914411419?v=app_4949752878&amp;ref=ts" TargetMode="External"/><Relationship Id="rId13" Type="http://schemas.openxmlformats.org/officeDocument/2006/relationships/image" Target="../media/image4.png"/><Relationship Id="rId3" Type="http://schemas.openxmlformats.org/officeDocument/2006/relationships/oleObject" Target="../embeddings/oleObject5.bin"/><Relationship Id="rId7" Type="http://schemas.openxmlformats.org/officeDocument/2006/relationships/image" Target="../media/image9.wmf"/><Relationship Id="rId12" Type="http://schemas.openxmlformats.org/officeDocument/2006/relationships/image" Target="../media/image3.png"/><Relationship Id="rId17" Type="http://schemas.openxmlformats.org/officeDocument/2006/relationships/image" Target="../media/image6.wmf"/><Relationship Id="rId2" Type="http://schemas.openxmlformats.org/officeDocument/2006/relationships/theme" Target="../theme/theme2.xml"/><Relationship Id="rId16" Type="http://schemas.openxmlformats.org/officeDocument/2006/relationships/oleObject" Target="../embeddings/oleObject8.bin"/><Relationship Id="rId1" Type="http://schemas.openxmlformats.org/officeDocument/2006/relationships/slideLayout" Target="../slideLayouts/slideLayout2.xml"/><Relationship Id="rId6" Type="http://schemas.openxmlformats.org/officeDocument/2006/relationships/oleObject" Target="../embeddings/oleObject6.bin"/><Relationship Id="rId11" Type="http://schemas.openxmlformats.org/officeDocument/2006/relationships/image" Target="../media/image2.png"/><Relationship Id="rId5" Type="http://schemas.openxmlformats.org/officeDocument/2006/relationships/image" Target="../media/image8.png"/><Relationship Id="rId15" Type="http://schemas.openxmlformats.org/officeDocument/2006/relationships/image" Target="../media/image5.wmf"/><Relationship Id="rId10" Type="http://schemas.openxmlformats.org/officeDocument/2006/relationships/image" Target="../media/image1.png"/><Relationship Id="rId4" Type="http://schemas.openxmlformats.org/officeDocument/2006/relationships/image" Target="../media/image7.wmf"/><Relationship Id="rId9" Type="http://schemas.openxmlformats.org/officeDocument/2006/relationships/image" Target="../media/image10.jpeg"/><Relationship Id="rId14" Type="http://schemas.openxmlformats.org/officeDocument/2006/relationships/oleObject" Target="../embeddings/oleObject7.bin"/></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9.wmf"/><Relationship Id="rId13" Type="http://schemas.openxmlformats.org/officeDocument/2006/relationships/image" Target="../media/image3.png"/><Relationship Id="rId18" Type="http://schemas.openxmlformats.org/officeDocument/2006/relationships/image" Target="../media/image6.wmf"/><Relationship Id="rId3" Type="http://schemas.openxmlformats.org/officeDocument/2006/relationships/theme" Target="../theme/theme3.xml"/><Relationship Id="rId7" Type="http://schemas.openxmlformats.org/officeDocument/2006/relationships/oleObject" Target="../embeddings/oleObject10.bin"/><Relationship Id="rId12" Type="http://schemas.openxmlformats.org/officeDocument/2006/relationships/image" Target="../media/image2.png"/><Relationship Id="rId17" Type="http://schemas.openxmlformats.org/officeDocument/2006/relationships/oleObject" Target="../embeddings/oleObject12.bin"/><Relationship Id="rId2" Type="http://schemas.openxmlformats.org/officeDocument/2006/relationships/slideLayout" Target="../slideLayouts/slideLayout4.xml"/><Relationship Id="rId16" Type="http://schemas.openxmlformats.org/officeDocument/2006/relationships/image" Target="../media/image5.wmf"/><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wmf"/><Relationship Id="rId15" Type="http://schemas.openxmlformats.org/officeDocument/2006/relationships/oleObject" Target="../embeddings/oleObject11.bin"/><Relationship Id="rId10" Type="http://schemas.openxmlformats.org/officeDocument/2006/relationships/image" Target="../media/image10.jpeg"/><Relationship Id="rId4" Type="http://schemas.openxmlformats.org/officeDocument/2006/relationships/oleObject" Target="../embeddings/oleObject9.bin"/><Relationship Id="rId9" Type="http://schemas.openxmlformats.org/officeDocument/2006/relationships/hyperlink" Target="http://www.facebook.com/pages/PosterPresentationscom/217914411419?v=app_4949752878&amp;ref=ts" TargetMode="Externa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34000">
              <a:schemeClr val="tx2">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0"/>
          </a:xfrm>
          <a:prstGeom prst="rect">
            <a:avLst/>
          </a:prstGeom>
          <a:solidFill>
            <a:schemeClr val="accent5">
              <a:lumMod val="75000"/>
            </a:schemeClr>
          </a:solidFill>
          <a:ln w="9525">
            <a:solidFill>
              <a:schemeClr val="tx1"/>
            </a:solid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0" y="4800600"/>
            <a:ext cx="43891200" cy="45719"/>
          </a:xfrm>
          <a:prstGeom prst="rect">
            <a:avLst/>
          </a:prstGeom>
          <a:solidFill>
            <a:schemeClr val="accent5">
              <a:lumMod val="50000"/>
            </a:schemeClr>
          </a:solidFill>
          <a:ln w="152400">
            <a:solidFill>
              <a:schemeClr val="accent5">
                <a:lumMod val="50000"/>
              </a:schemeClr>
            </a:solidFill>
            <a:miter lim="800000"/>
            <a:headEnd/>
            <a:tailEnd/>
          </a:ln>
          <a:effectLst/>
        </p:spPr>
        <p:txBody>
          <a:bodyPr wrap="none" lIns="91436" tIns="45717" rIns="91436" bIns="45717" anchor="ctr"/>
          <a:lstStyle/>
          <a:p>
            <a:pPr>
              <a:defRPr/>
            </a:pPr>
            <a:endParaRPr lang="en-US" dirty="0"/>
          </a:p>
        </p:txBody>
      </p:sp>
      <p:sp>
        <p:nvSpPr>
          <p:cNvPr id="10" name="Text Box 14"/>
          <p:cNvSpPr txBox="1">
            <a:spLocks noChangeArrowheads="1"/>
          </p:cNvSpPr>
          <p:nvPr/>
        </p:nvSpPr>
        <p:spPr bwMode="auto">
          <a:xfrm>
            <a:off x="1567305" y="32315729"/>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2" name="Rounded Rectangle 1"/>
          <p:cNvSpPr/>
          <p:nvPr userDrawn="1"/>
        </p:nvSpPr>
        <p:spPr>
          <a:xfrm>
            <a:off x="477824" y="5475145"/>
            <a:ext cx="10058400" cy="26736675"/>
          </a:xfrm>
          <a:prstGeom prst="roundRect">
            <a:avLst>
              <a:gd name="adj" fmla="val 4178"/>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userDrawn="1"/>
        </p:nvSpPr>
        <p:spPr>
          <a:xfrm>
            <a:off x="11439521" y="5475145"/>
            <a:ext cx="10058400" cy="26736675"/>
          </a:xfrm>
          <a:prstGeom prst="roundRect">
            <a:avLst>
              <a:gd name="adj" fmla="val 4494"/>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userDrawn="1"/>
        </p:nvSpPr>
        <p:spPr>
          <a:xfrm>
            <a:off x="22401218" y="5475145"/>
            <a:ext cx="10058400" cy="26736675"/>
          </a:xfrm>
          <a:prstGeom prst="roundRect">
            <a:avLst>
              <a:gd name="adj" fmla="val 4810"/>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userDrawn="1"/>
        </p:nvSpPr>
        <p:spPr>
          <a:xfrm>
            <a:off x="33362914" y="5475145"/>
            <a:ext cx="10058400" cy="26736675"/>
          </a:xfrm>
          <a:prstGeom prst="roundRect">
            <a:avLst>
              <a:gd name="adj" fmla="val 3863"/>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userDrawn="1"/>
        </p:nvGrpSpPr>
        <p:grpSpPr>
          <a:xfrm>
            <a:off x="-11225189" y="-1"/>
            <a:ext cx="11018865" cy="32918401"/>
            <a:chOff x="-11225189" y="-1"/>
            <a:chExt cx="11018865" cy="32918401"/>
          </a:xfrm>
        </p:grpSpPr>
        <p:sp>
          <p:nvSpPr>
            <p:cNvPr id="31" name="Rectangle 30"/>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a:solidFill>
                    <a:srgbClr val="FF0000"/>
                  </a:solidFill>
                  <a:latin typeface="Trebuchet MS" pitchFamily="34" charset="0"/>
                </a:rPr>
                <a:t>(—THIS SIDEBAR DOES NOT PRINT—)</a:t>
              </a:r>
              <a:endParaRPr lang="en-US" sz="3200" b="1" spc="600" dirty="0">
                <a:solidFill>
                  <a:schemeClr val="bg1"/>
                </a:solidFill>
                <a:latin typeface="Trebuchet MS" pitchFamily="34" charset="0"/>
              </a:endParaRPr>
            </a:p>
            <a:p>
              <a:pPr algn="ctr"/>
              <a:r>
                <a:rPr lang="en-US" sz="4000" b="1" spc="600" dirty="0">
                  <a:solidFill>
                    <a:schemeClr val="bg1"/>
                  </a:solidFill>
                  <a:latin typeface="Trebuchet MS" pitchFamily="34" charset="0"/>
                </a:rPr>
                <a:t>DESIGN</a:t>
              </a:r>
              <a:r>
                <a:rPr lang="en-US" sz="4000" b="1" spc="600" baseline="0" dirty="0">
                  <a:solidFill>
                    <a:schemeClr val="bg1"/>
                  </a:solidFill>
                  <a:latin typeface="Trebuchet MS" pitchFamily="34" charset="0"/>
                </a:rPr>
                <a:t> </a:t>
              </a:r>
              <a:r>
                <a:rPr lang="en-US" sz="4000" b="1" spc="600" dirty="0">
                  <a:solidFill>
                    <a:schemeClr val="bg1"/>
                  </a:solidFill>
                  <a:latin typeface="Trebuchet MS" pitchFamily="34" charset="0"/>
                </a:rPr>
                <a:t>GUIDE</a:t>
              </a:r>
            </a:p>
            <a:p>
              <a:pPr algn="ctr"/>
              <a:endParaRPr lang="en-US" sz="2800" b="1" dirty="0">
                <a:latin typeface="Trebuchet MS" pitchFamily="34" charset="0"/>
              </a:endParaRPr>
            </a:p>
            <a:p>
              <a:pPr defTabSz="3765639"/>
              <a:r>
                <a:rPr lang="en-US" sz="2800" i="0" dirty="0">
                  <a:latin typeface="Trebuchet MS" pitchFamily="34" charset="0"/>
                </a:rPr>
                <a:t>This PowerPoint</a:t>
              </a:r>
              <a:r>
                <a:rPr lang="en-US" sz="2800" i="0" baseline="0" dirty="0">
                  <a:latin typeface="Trebuchet MS" pitchFamily="34" charset="0"/>
                </a:rPr>
                <a:t> </a:t>
              </a:r>
              <a:r>
                <a:rPr lang="en-US" sz="2800" i="0" dirty="0">
                  <a:latin typeface="Trebuchet MS" pitchFamily="34" charset="0"/>
                </a:rPr>
                <a:t>2007 template produces</a:t>
              </a:r>
              <a:r>
                <a:rPr lang="en-US" sz="2800" i="0" baseline="0" dirty="0">
                  <a:latin typeface="Trebuchet MS" pitchFamily="34" charset="0"/>
                </a:rPr>
                <a:t> </a:t>
              </a:r>
              <a:r>
                <a:rPr lang="en-US" sz="2800" i="0" dirty="0">
                  <a:latin typeface="Trebuchet MS" pitchFamily="34" charset="0"/>
                </a:rPr>
                <a:t>a 36”x48” presentation poster. </a:t>
              </a:r>
              <a:r>
                <a:rPr lang="en-US" sz="2800" dirty="0">
                  <a:latin typeface="Trebuchet MS" pitchFamily="34" charset="0"/>
                </a:rPr>
                <a:t>You</a:t>
              </a:r>
              <a:r>
                <a:rPr lang="en-US" sz="2800" baseline="0" dirty="0">
                  <a:latin typeface="Trebuchet MS" pitchFamily="34" charset="0"/>
                </a:rPr>
                <a:t> can u</a:t>
              </a:r>
              <a:r>
                <a:rPr lang="en-US" sz="2800" dirty="0">
                  <a:latin typeface="Trebuchet MS" pitchFamily="34" charset="0"/>
                </a:rPr>
                <a:t>se</a:t>
              </a:r>
              <a:r>
                <a:rPr lang="en-US" sz="2800" baseline="0" dirty="0">
                  <a:latin typeface="Trebuchet MS" pitchFamily="34" charset="0"/>
                </a:rPr>
                <a:t> it to create your research poster and </a:t>
              </a:r>
              <a:r>
                <a:rPr lang="en-US" sz="2800" dirty="0">
                  <a:latin typeface="Trebuchet MS" pitchFamily="34" charset="0"/>
                </a:rPr>
                <a:t>save valuable time placing titles, subtitles,</a:t>
              </a:r>
              <a:r>
                <a:rPr lang="en-US" sz="2800" baseline="0" dirty="0">
                  <a:latin typeface="Trebuchet MS" pitchFamily="34" charset="0"/>
                </a:rPr>
                <a:t> text, and graphics</a:t>
              </a:r>
              <a:r>
                <a:rPr lang="en-US" sz="2800" dirty="0">
                  <a:latin typeface="Trebuchet MS" pitchFamily="34" charset="0"/>
                </a:rPr>
                <a:t>. </a:t>
              </a:r>
            </a:p>
            <a:p>
              <a:pPr defTabSz="3765639"/>
              <a:endParaRPr lang="en-US" sz="2800" dirty="0">
                <a:latin typeface="Trebuchet MS" pitchFamily="34" charset="0"/>
              </a:endParaRPr>
            </a:p>
            <a:p>
              <a:pPr defTabSz="4389219"/>
              <a:r>
                <a:rPr lang="en-US" sz="2800" dirty="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a:solidFill>
                    <a:srgbClr val="FFC000"/>
                  </a:solidFill>
                  <a:latin typeface="Trebuchet MS" pitchFamily="34" charset="0"/>
                </a:rPr>
                <a:t>PosterPresentations.com</a:t>
              </a:r>
              <a:r>
                <a:rPr lang="en-US" sz="2800" b="1" dirty="0">
                  <a:solidFill>
                    <a:schemeClr val="bg1"/>
                  </a:solidFill>
                  <a:latin typeface="Trebuchet MS" pitchFamily="34" charset="0"/>
                </a:rPr>
                <a:t> </a:t>
              </a:r>
              <a:r>
                <a:rPr lang="en-US" sz="2800" dirty="0">
                  <a:solidFill>
                    <a:schemeClr val="bg1"/>
                  </a:solidFill>
                  <a:latin typeface="Trebuchet MS" pitchFamily="34" charset="0"/>
                </a:rPr>
                <a:t>and click on HELP DESK.</a:t>
              </a:r>
            </a:p>
            <a:p>
              <a:pPr defTabSz="4389219"/>
              <a:endParaRPr lang="en-US" sz="2800" dirty="0">
                <a:latin typeface="Trebuchet MS" pitchFamily="34" charset="0"/>
              </a:endParaRPr>
            </a:p>
            <a:p>
              <a:pPr defTabSz="4389219"/>
              <a:r>
                <a:rPr lang="en-US" sz="2800" dirty="0">
                  <a:solidFill>
                    <a:schemeClr val="bg1"/>
                  </a:solidFill>
                  <a:latin typeface="Trebuchet MS" pitchFamily="34" charset="0"/>
                </a:rPr>
                <a:t>When</a:t>
              </a:r>
              <a:r>
                <a:rPr lang="en-US" sz="2800" baseline="0" dirty="0">
                  <a:solidFill>
                    <a:schemeClr val="bg1"/>
                  </a:solidFill>
                  <a:latin typeface="Trebuchet MS" pitchFamily="34" charset="0"/>
                </a:rPr>
                <a:t> you are ready to print your poster</a:t>
              </a:r>
              <a:r>
                <a:rPr lang="en-US" sz="2800" dirty="0">
                  <a:solidFill>
                    <a:schemeClr val="bg1"/>
                  </a:solidFill>
                  <a:latin typeface="Trebuchet MS" pitchFamily="34" charset="0"/>
                </a:rPr>
                <a:t>,</a:t>
              </a:r>
              <a:r>
                <a:rPr lang="en-US" sz="2800" baseline="0" dirty="0">
                  <a:solidFill>
                    <a:schemeClr val="bg1"/>
                  </a:solidFill>
                  <a:latin typeface="Trebuchet MS" pitchFamily="34" charset="0"/>
                </a:rPr>
                <a:t> go online to </a:t>
              </a:r>
              <a:r>
                <a:rPr lang="en-US" sz="2800" b="0" dirty="0">
                  <a:solidFill>
                    <a:schemeClr val="bg1"/>
                  </a:solidFill>
                  <a:latin typeface="Trebuchet MS" pitchFamily="34" charset="0"/>
                </a:rPr>
                <a:t>PosterPresentations.com</a:t>
              </a:r>
              <a:br>
                <a:rPr lang="en-US" sz="2800" dirty="0">
                  <a:solidFill>
                    <a:schemeClr val="bg1"/>
                  </a:solidFill>
                  <a:latin typeface="Trebuchet MS" pitchFamily="34" charset="0"/>
                </a:rPr>
              </a:br>
              <a:endParaRPr lang="en-US" sz="2800" dirty="0">
                <a:solidFill>
                  <a:schemeClr val="bg1"/>
                </a:solidFill>
                <a:latin typeface="Trebuchet MS" pitchFamily="34" charset="0"/>
              </a:endParaRPr>
            </a:p>
            <a:p>
              <a:pPr algn="l" defTabSz="3765639"/>
              <a:r>
                <a:rPr lang="en-US" sz="2800" b="0" dirty="0">
                  <a:solidFill>
                    <a:schemeClr val="bg1"/>
                  </a:solidFill>
                  <a:latin typeface="Trebuchet MS" pitchFamily="34" charset="0"/>
                </a:rPr>
                <a:t>Need</a:t>
              </a:r>
              <a:r>
                <a:rPr lang="en-US" sz="2800" b="0" baseline="0" dirty="0">
                  <a:solidFill>
                    <a:schemeClr val="bg1"/>
                  </a:solidFill>
                  <a:latin typeface="Trebuchet MS" pitchFamily="34" charset="0"/>
                </a:rPr>
                <a:t> assistance? Call us at </a:t>
              </a:r>
              <a:r>
                <a:rPr lang="en-US" sz="2800" b="0" dirty="0">
                  <a:solidFill>
                    <a:srgbClr val="FFC000"/>
                  </a:solidFill>
                  <a:latin typeface="Trebuchet MS" pitchFamily="34" charset="0"/>
                </a:rPr>
                <a:t>1.510.649.3001</a:t>
              </a:r>
            </a:p>
            <a:p>
              <a:pPr algn="l" defTabSz="3765639"/>
              <a:endParaRPr lang="en-US" sz="3600" b="1" dirty="0">
                <a:solidFill>
                  <a:srgbClr val="FFFF00"/>
                </a:solidFill>
                <a:latin typeface="Trebuchet MS" pitchFamily="34" charset="0"/>
              </a:endParaRPr>
            </a:p>
            <a:p>
              <a:pPr algn="ctr"/>
              <a:endParaRPr lang="en-US" sz="2400" b="1" dirty="0">
                <a:solidFill>
                  <a:schemeClr val="bg1"/>
                </a:solidFill>
                <a:latin typeface="Trebuchet MS" pitchFamily="34" charset="0"/>
              </a:endParaRPr>
            </a:p>
            <a:p>
              <a:pPr algn="ctr"/>
              <a:r>
                <a:rPr lang="en-US" sz="4000" b="1" spc="600" dirty="0">
                  <a:solidFill>
                    <a:schemeClr val="bg1"/>
                  </a:solidFill>
                  <a:latin typeface="Trebuchet MS" pitchFamily="34" charset="0"/>
                </a:rPr>
                <a:t>QUICK START</a:t>
              </a:r>
            </a:p>
            <a:p>
              <a:pPr algn="ctr"/>
              <a:endParaRPr lang="en-US" sz="3200" b="1"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Zoom in and out</a:t>
              </a:r>
            </a:p>
            <a:p>
              <a:pPr marL="1892300" indent="-1892300" algn="l" defTabSz="850900"/>
              <a:r>
                <a:rPr lang="en-US" sz="2400" b="0" baseline="0" dirty="0">
                  <a:solidFill>
                    <a:schemeClr val="bg1"/>
                  </a:solidFill>
                  <a:latin typeface="Trebuchet MS" pitchFamily="34" charset="0"/>
                </a:rPr>
                <a:t>	</a:t>
              </a:r>
              <a:r>
                <a:rPr lang="en-US" sz="2400" b="0" baseline="0" dirty="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dirty="0">
                  <a:solidFill>
                    <a:schemeClr val="bg1">
                      <a:lumMod val="75000"/>
                    </a:schemeClr>
                  </a:solidFill>
                  <a:latin typeface="Trebuchet MS" pitchFamily="34" charset="0"/>
                </a:rPr>
                <a:t>	</a:t>
              </a:r>
              <a:r>
                <a:rPr lang="en-US" sz="2400" b="0" baseline="0" dirty="0">
                  <a:solidFill>
                    <a:schemeClr val="bg1">
                      <a:lumMod val="75000"/>
                    </a:schemeClr>
                  </a:solidFill>
                  <a:latin typeface="Trebuchet MS" pitchFamily="34" charset="0"/>
                </a:rPr>
                <a:t>Go to VIEW &gt; ZOOM.</a:t>
              </a:r>
            </a:p>
            <a:p>
              <a:pPr algn="l"/>
              <a:endParaRPr lang="en-US" sz="2800" b="0"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Title, Authors, and Affiliations</a:t>
              </a:r>
            </a:p>
            <a:p>
              <a:pPr algn="l"/>
              <a:r>
                <a:rPr lang="en-US" sz="2400" b="0" baseline="0" dirty="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a:solidFill>
                  <a:schemeClr val="bg1">
                    <a:lumMod val="75000"/>
                  </a:schemeClr>
                </a:solidFill>
                <a:latin typeface="Trebuchet MS" pitchFamily="34" charset="0"/>
              </a:endParaRPr>
            </a:p>
            <a:p>
              <a:pPr algn="l"/>
              <a:r>
                <a:rPr lang="en-US" sz="2400" b="1" spc="300" baseline="0" dirty="0">
                  <a:solidFill>
                    <a:srgbClr val="FFC000"/>
                  </a:solidFill>
                  <a:latin typeface="Trebuchet MS" pitchFamily="34" charset="0"/>
                </a:rPr>
                <a:t>TIP</a:t>
              </a:r>
              <a:r>
                <a:rPr lang="en-US" sz="2400" b="1" baseline="0" dirty="0">
                  <a:solidFill>
                    <a:srgbClr val="FFC000"/>
                  </a:solidFill>
                  <a:latin typeface="Trebuchet MS" pitchFamily="34" charset="0"/>
                </a:rPr>
                <a:t>: </a:t>
              </a:r>
              <a:r>
                <a:rPr lang="en-US" sz="2400" b="0" baseline="0" dirty="0">
                  <a:solidFill>
                    <a:schemeClr val="bg1">
                      <a:lumMod val="75000"/>
                    </a:schemeClr>
                  </a:solidFill>
                  <a:latin typeface="Trebuchet MS" pitchFamily="34" charset="0"/>
                </a:rPr>
                <a:t>The font size of your title should be bigger than your name(s) and institution name(s).</a:t>
              </a:r>
            </a:p>
            <a:p>
              <a:pPr algn="l"/>
              <a:br>
                <a:rPr lang="en-US" sz="2800" b="1" baseline="0" dirty="0">
                  <a:solidFill>
                    <a:schemeClr val="bg1"/>
                  </a:solidFill>
                  <a:latin typeface="Trebuchet MS" pitchFamily="34" charset="0"/>
                </a:rPr>
              </a:br>
              <a:endParaRPr lang="en-US" sz="2800" b="1" dirty="0">
                <a:solidFill>
                  <a:schemeClr val="bg1"/>
                </a:solidFill>
                <a:latin typeface="Trebuchet MS" pitchFamily="34" charset="0"/>
              </a:endParaRPr>
            </a:p>
            <a:p>
              <a:pPr algn="ctr"/>
              <a:endParaRPr lang="en-US" sz="2800" b="1" dirty="0">
                <a:solidFill>
                  <a:srgbClr val="FFC000"/>
                </a:solidFill>
                <a:latin typeface="Trebuchet MS" pitchFamily="34" charset="0"/>
              </a:endParaRPr>
            </a:p>
            <a:p>
              <a:pPr algn="ctr"/>
              <a:endParaRPr lang="en-US" sz="2800" b="1" dirty="0">
                <a:solidFill>
                  <a:srgbClr val="FFC000"/>
                </a:solidFill>
                <a:latin typeface="Trebuchet MS" pitchFamily="34" charset="0"/>
              </a:endParaRPr>
            </a:p>
            <a:p>
              <a:pPr algn="ctr"/>
              <a:r>
                <a:rPr lang="en-US" sz="3200" b="1" dirty="0">
                  <a:solidFill>
                    <a:srgbClr val="FFC000"/>
                  </a:solidFill>
                  <a:latin typeface="Trebuchet MS" pitchFamily="34" charset="0"/>
                </a:rPr>
                <a:t>Adding Logos</a:t>
              </a:r>
              <a:r>
                <a:rPr lang="en-US" sz="3200" b="1" baseline="0" dirty="0">
                  <a:solidFill>
                    <a:srgbClr val="FFC000"/>
                  </a:solidFill>
                  <a:latin typeface="Trebuchet MS" pitchFamily="34" charset="0"/>
                </a:rPr>
                <a:t> / Seals</a:t>
              </a:r>
            </a:p>
            <a:p>
              <a:pPr algn="l"/>
              <a:r>
                <a:rPr lang="en-US" sz="2400" b="0" baseline="0" dirty="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a:solidFill>
                  <a:schemeClr val="bg1">
                    <a:lumMod val="75000"/>
                  </a:schemeClr>
                </a:solidFill>
                <a:latin typeface="Trebuchet MS" pitchFamily="34" charset="0"/>
              </a:endParaRPr>
            </a:p>
            <a:p>
              <a:pPr algn="l"/>
              <a:r>
                <a:rPr lang="en-US" sz="2400" b="1" spc="300" baseline="0" dirty="0">
                  <a:solidFill>
                    <a:srgbClr val="FFC000"/>
                  </a:solidFill>
                  <a:latin typeface="Trebuchet MS" pitchFamily="34" charset="0"/>
                </a:rPr>
                <a:t>TIP:</a:t>
              </a:r>
              <a:r>
                <a:rPr lang="en-US" sz="2400" b="1" spc="0" baseline="0" dirty="0">
                  <a:solidFill>
                    <a:srgbClr val="FFC000"/>
                  </a:solidFill>
                  <a:latin typeface="Trebuchet MS" pitchFamily="34" charset="0"/>
                </a:rPr>
                <a:t> </a:t>
              </a:r>
              <a:r>
                <a:rPr lang="en-US" sz="2400" b="0" baseline="0" dirty="0">
                  <a:solidFill>
                    <a:schemeClr val="bg1">
                      <a:lumMod val="75000"/>
                    </a:schemeClr>
                  </a:solidFill>
                  <a:latin typeface="Trebuchet MS" pitchFamily="34" charset="0"/>
                </a:rPr>
                <a:t>See if your school’s logo is available on our free poster templates page.</a:t>
              </a:r>
            </a:p>
            <a:p>
              <a:pPr algn="l"/>
              <a:endParaRPr lang="en-US" sz="2400" b="0" baseline="0" dirty="0">
                <a:latin typeface="Trebuchet MS" pitchFamily="34" charset="0"/>
              </a:endParaRPr>
            </a:p>
            <a:p>
              <a:pPr algn="ctr"/>
              <a:r>
                <a:rPr lang="en-US" sz="3200" b="1" baseline="0" dirty="0">
                  <a:solidFill>
                    <a:srgbClr val="FFC000"/>
                  </a:solidFill>
                  <a:latin typeface="Trebuchet MS" pitchFamily="34" charset="0"/>
                </a:rPr>
                <a:t>Photographs / Graphics</a:t>
              </a:r>
            </a:p>
            <a:p>
              <a:pPr algn="l" defTabSz="977900"/>
              <a:r>
                <a:rPr lang="en-US" sz="2400" b="0" baseline="0" dirty="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a:solidFill>
                    <a:schemeClr val="bg1">
                      <a:lumMod val="75000"/>
                    </a:schemeClr>
                  </a:solidFill>
                  <a:latin typeface="Trebuchet MS" pitchFamily="34" charset="0"/>
                </a:rPr>
                <a:t>disproportionally.</a:t>
              </a:r>
            </a:p>
            <a:p>
              <a:pPr algn="l" defTabSz="977900"/>
              <a:endParaRPr lang="en-US" sz="2400" b="0" baseline="0" dirty="0">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r>
                <a:rPr lang="en-US" sz="3200" b="1" baseline="0" dirty="0">
                  <a:solidFill>
                    <a:srgbClr val="FFC000"/>
                  </a:solidFill>
                  <a:latin typeface="Trebuchet MS" pitchFamily="34" charset="0"/>
                </a:rPr>
                <a:t>Image Quality Check</a:t>
              </a:r>
            </a:p>
            <a:p>
              <a:pPr lvl="0" algn="l" defTabSz="977900"/>
              <a:r>
                <a:rPr lang="en-US" sz="2400" b="0" baseline="0" dirty="0">
                  <a:solidFill>
                    <a:schemeClr val="bg1">
                      <a:lumMod val="75000"/>
                    </a:schemeClr>
                  </a:solidFill>
                  <a:latin typeface="Trebuchet MS" pitchFamily="34" charset="0"/>
                </a:rPr>
                <a:t>Zoom in and look at your images at 100% magnification. If they look good they will print well. </a:t>
              </a:r>
              <a:endParaRPr lang="en-US" sz="2800" b="0" dirty="0">
                <a:latin typeface="Trebuchet MS" pitchFamily="34" charset="0"/>
              </a:endParaRPr>
            </a:p>
          </p:txBody>
        </p:sp>
        <p:cxnSp>
          <p:nvCxnSpPr>
            <p:cNvPr id="32" name="Straight Connector 31"/>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userDrawn="1"/>
          </p:nvPicPr>
          <p:blipFill>
            <a:blip r:embed="rId3"/>
            <a:stretch>
              <a:fillRect/>
            </a:stretch>
          </p:blipFill>
          <p:spPr>
            <a:xfrm>
              <a:off x="-10740740" y="10261718"/>
              <a:ext cx="1597666" cy="1201935"/>
            </a:xfrm>
            <a:prstGeom prst="rect">
              <a:avLst/>
            </a:prstGeom>
          </p:spPr>
        </p:pic>
        <p:pic>
          <p:nvPicPr>
            <p:cNvPr id="37" name="Picture 36"/>
            <p:cNvPicPr>
              <a:picLocks noChangeAspect="1"/>
            </p:cNvPicPr>
            <p:nvPr userDrawn="1"/>
          </p:nvPicPr>
          <p:blipFill>
            <a:blip r:embed="rId4"/>
            <a:stretch>
              <a:fillRect/>
            </a:stretch>
          </p:blipFill>
          <p:spPr>
            <a:xfrm>
              <a:off x="-10732765" y="15696927"/>
              <a:ext cx="9986808" cy="1053596"/>
            </a:xfrm>
            <a:prstGeom prst="rect">
              <a:avLst/>
            </a:prstGeom>
          </p:spPr>
        </p:pic>
        <p:grpSp>
          <p:nvGrpSpPr>
            <p:cNvPr id="38" name="Group 37"/>
            <p:cNvGrpSpPr/>
            <p:nvPr userDrawn="1"/>
          </p:nvGrpSpPr>
          <p:grpSpPr>
            <a:xfrm>
              <a:off x="-9744993" y="23540957"/>
              <a:ext cx="7531182" cy="2120439"/>
              <a:chOff x="-4470427" y="11016658"/>
              <a:chExt cx="3470785" cy="974220"/>
            </a:xfrm>
          </p:grpSpPr>
          <p:grpSp>
            <p:nvGrpSpPr>
              <p:cNvPr id="46" name="Group 45"/>
              <p:cNvGrpSpPr/>
              <p:nvPr userDrawn="1"/>
            </p:nvGrpSpPr>
            <p:grpSpPr>
              <a:xfrm>
                <a:off x="-2783495" y="11060886"/>
                <a:ext cx="624431" cy="893535"/>
                <a:chOff x="-3958697" y="11117435"/>
                <a:chExt cx="779338" cy="1280430"/>
              </a:xfrm>
            </p:grpSpPr>
            <p:pic>
              <p:nvPicPr>
                <p:cNvPr id="52" name="Picture 51"/>
                <p:cNvPicPr>
                  <a:picLocks noChangeAspect="1"/>
                </p:cNvPicPr>
                <p:nvPr userDrawn="1"/>
              </p:nvPicPr>
              <p:blipFill>
                <a:blip r:embed="rId5"/>
                <a:stretch>
                  <a:fillRect/>
                </a:stretch>
              </p:blipFill>
              <p:spPr>
                <a:xfrm>
                  <a:off x="-3948160" y="11117435"/>
                  <a:ext cx="768801" cy="1090857"/>
                </a:xfrm>
                <a:prstGeom prst="rect">
                  <a:avLst/>
                </a:prstGeom>
              </p:spPr>
            </p:pic>
            <p:sp>
              <p:nvSpPr>
                <p:cNvPr id="53" name="TextBox 52"/>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dirty="0">
                      <a:solidFill>
                        <a:schemeClr val="tx1"/>
                      </a:solidFill>
                    </a:rPr>
                    <a:t>ORIGINAL</a:t>
                  </a:r>
                </a:p>
              </p:txBody>
            </p:sp>
          </p:grpSp>
          <p:grpSp>
            <p:nvGrpSpPr>
              <p:cNvPr id="47" name="Group 46"/>
              <p:cNvGrpSpPr/>
              <p:nvPr userDrawn="1"/>
            </p:nvGrpSpPr>
            <p:grpSpPr>
              <a:xfrm>
                <a:off x="-2033159" y="11060889"/>
                <a:ext cx="1033517" cy="893529"/>
                <a:chOff x="-2921738" y="11200127"/>
                <a:chExt cx="1420279" cy="1227904"/>
              </a:xfrm>
            </p:grpSpPr>
            <p:pic>
              <p:nvPicPr>
                <p:cNvPr id="50" name="Picture 49"/>
                <p:cNvPicPr>
                  <a:picLocks noChangeAspect="1"/>
                </p:cNvPicPr>
                <p:nvPr userDrawn="1"/>
              </p:nvPicPr>
              <p:blipFill>
                <a:blip r:embed="rId5"/>
                <a:stretch>
                  <a:fillRect/>
                </a:stretch>
              </p:blipFill>
              <p:spPr>
                <a:xfrm>
                  <a:off x="-2921738" y="11200127"/>
                  <a:ext cx="1420279" cy="1029694"/>
                </a:xfrm>
                <a:prstGeom prst="rect">
                  <a:avLst/>
                </a:prstGeom>
              </p:spPr>
            </p:pic>
            <p:sp>
              <p:nvSpPr>
                <p:cNvPr id="51" name="TextBox 50"/>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dirty="0">
                      <a:solidFill>
                        <a:schemeClr val="bg1"/>
                      </a:solidFill>
                    </a:rPr>
                    <a:t>DISTORTED</a:t>
                  </a:r>
                  <a:endParaRPr lang="en-US" sz="700" b="1" dirty="0">
                    <a:solidFill>
                      <a:schemeClr val="bg1"/>
                    </a:solidFill>
                  </a:endParaRPr>
                </a:p>
              </p:txBody>
            </p:sp>
          </p:grpSp>
          <p:pic>
            <p:nvPicPr>
              <p:cNvPr id="48" name="Picture 47"/>
              <p:cNvPicPr>
                <a:picLocks noChangeAspect="1"/>
              </p:cNvPicPr>
              <p:nvPr userDrawn="1"/>
            </p:nvPicPr>
            <p:blipFill>
              <a:blip r:embed="rId6"/>
              <a:stretch>
                <a:fillRect/>
              </a:stretch>
            </p:blipFill>
            <p:spPr>
              <a:xfrm>
                <a:off x="-4470427" y="11016658"/>
                <a:ext cx="1098742" cy="847761"/>
              </a:xfrm>
              <a:prstGeom prst="rect">
                <a:avLst/>
              </a:prstGeom>
            </p:spPr>
          </p:pic>
          <p:sp>
            <p:nvSpPr>
              <p:cNvPr id="49" name="TextBox 48"/>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dirty="0">
                    <a:solidFill>
                      <a:schemeClr val="bg1"/>
                    </a:solidFill>
                  </a:rPr>
                  <a:t>Corner</a:t>
                </a:r>
                <a:r>
                  <a:rPr lang="en-US" sz="1600" baseline="0" dirty="0">
                    <a:solidFill>
                      <a:schemeClr val="bg1"/>
                    </a:solidFill>
                  </a:rPr>
                  <a:t> handles</a:t>
                </a:r>
                <a:endParaRPr lang="en-US" sz="1600" dirty="0">
                  <a:solidFill>
                    <a:schemeClr val="bg1"/>
                  </a:solidFill>
                </a:endParaRPr>
              </a:p>
            </p:txBody>
          </p:sp>
        </p:grpSp>
        <p:grpSp>
          <p:nvGrpSpPr>
            <p:cNvPr id="39" name="Group 38"/>
            <p:cNvGrpSpPr/>
            <p:nvPr userDrawn="1"/>
          </p:nvGrpSpPr>
          <p:grpSpPr>
            <a:xfrm>
              <a:off x="-10398793" y="27751410"/>
              <a:ext cx="9323012" cy="2453251"/>
              <a:chOff x="-4754996" y="12734136"/>
              <a:chExt cx="4296559" cy="1127128"/>
            </a:xfrm>
          </p:grpSpPr>
          <p:graphicFrame>
            <p:nvGraphicFramePr>
              <p:cNvPr id="41" name="Object 40"/>
              <p:cNvGraphicFramePr>
                <a:graphicFrameLocks noChangeAspect="1"/>
              </p:cNvGraphicFramePr>
              <p:nvPr userDrawn="1">
                <p:extLst>
                  <p:ext uri="{D42A27DB-BD31-4B8C-83A1-F6EECF244321}">
                    <p14:modId xmlns:p14="http://schemas.microsoft.com/office/powerpoint/2010/main" val="2923600614"/>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name="Image" r:id="rId7" imgW="1828440" imgH="1117440" progId="Photoshop.Image.13">
                      <p:embed/>
                    </p:oleObj>
                  </mc:Choice>
                  <mc:Fallback>
                    <p:oleObj name="Image" r:id="rId7" imgW="1828440" imgH="1117440" progId="Photoshop.Image.13">
                      <p:embed/>
                      <p:pic>
                        <p:nvPicPr>
                          <p:cNvPr id="0" name=""/>
                          <p:cNvPicPr/>
                          <p:nvPr/>
                        </p:nvPicPr>
                        <p:blipFill>
                          <a:blip r:embed="rId8"/>
                          <a:stretch>
                            <a:fillRect/>
                          </a:stretch>
                        </p:blipFill>
                        <p:spPr>
                          <a:xfrm>
                            <a:off x="-4533347" y="12734142"/>
                            <a:ext cx="1828800" cy="1117600"/>
                          </a:xfrm>
                          <a:prstGeom prst="rect">
                            <a:avLst/>
                          </a:prstGeom>
                        </p:spPr>
                      </p:pic>
                    </p:oleObj>
                  </mc:Fallback>
                </mc:AlternateContent>
              </a:graphicData>
            </a:graphic>
          </p:graphicFrame>
          <p:graphicFrame>
            <p:nvGraphicFramePr>
              <p:cNvPr id="43" name="Object 42"/>
              <p:cNvGraphicFramePr>
                <a:graphicFrameLocks noChangeAspect="1"/>
              </p:cNvGraphicFramePr>
              <p:nvPr userDrawn="1">
                <p:extLst>
                  <p:ext uri="{D42A27DB-BD31-4B8C-83A1-F6EECF244321}">
                    <p14:modId xmlns:p14="http://schemas.microsoft.com/office/powerpoint/2010/main" val="3743875991"/>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name="Image" r:id="rId9" imgW="1828440" imgH="1117440" progId="Photoshop.Image.13">
                      <p:embed/>
                    </p:oleObj>
                  </mc:Choice>
                  <mc:Fallback>
                    <p:oleObj name="Image" r:id="rId9" imgW="1828440" imgH="1117440" progId="Photoshop.Image.13">
                      <p:embed/>
                      <p:pic>
                        <p:nvPicPr>
                          <p:cNvPr id="0" name=""/>
                          <p:cNvPicPr/>
                          <p:nvPr/>
                        </p:nvPicPr>
                        <p:blipFill>
                          <a:blip r:embed="rId10"/>
                          <a:stretch>
                            <a:fillRect/>
                          </a:stretch>
                        </p:blipFill>
                        <p:spPr>
                          <a:xfrm>
                            <a:off x="-2456641" y="12737835"/>
                            <a:ext cx="1828800" cy="1117600"/>
                          </a:xfrm>
                          <a:prstGeom prst="rect">
                            <a:avLst/>
                          </a:prstGeom>
                        </p:spPr>
                      </p:pic>
                    </p:oleObj>
                  </mc:Fallback>
                </mc:AlternateContent>
              </a:graphicData>
            </a:graphic>
          </p:graphicFrame>
          <p:sp>
            <p:nvSpPr>
              <p:cNvPr id="44" name="TextBox 43"/>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dirty="0">
                    <a:solidFill>
                      <a:srgbClr val="92D050"/>
                    </a:solidFill>
                  </a:rPr>
                  <a:t>Good</a:t>
                </a:r>
                <a:r>
                  <a:rPr lang="en-US" sz="1600" baseline="0" dirty="0">
                    <a:solidFill>
                      <a:srgbClr val="92D050"/>
                    </a:solidFill>
                  </a:rPr>
                  <a:t> </a:t>
                </a:r>
                <a:r>
                  <a:rPr lang="en-US" sz="1600" baseline="0" dirty="0">
                    <a:solidFill>
                      <a:schemeClr val="bg1"/>
                    </a:solidFill>
                  </a:rPr>
                  <a:t>printing quality</a:t>
                </a:r>
                <a:endParaRPr lang="en-US" sz="1600" dirty="0">
                  <a:solidFill>
                    <a:schemeClr val="bg1"/>
                  </a:solidFill>
                </a:endParaRPr>
              </a:p>
            </p:txBody>
          </p:sp>
          <p:sp>
            <p:nvSpPr>
              <p:cNvPr id="45" name="TextBox 44"/>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dirty="0">
                    <a:solidFill>
                      <a:srgbClr val="FF0000"/>
                    </a:solidFill>
                  </a:rPr>
                  <a:t>Bad </a:t>
                </a:r>
                <a:r>
                  <a:rPr lang="en-US" sz="1600" dirty="0">
                    <a:solidFill>
                      <a:schemeClr val="bg1"/>
                    </a:solidFill>
                  </a:rPr>
                  <a:t>printing quality</a:t>
                </a:r>
              </a:p>
            </p:txBody>
          </p:sp>
        </p:grpSp>
      </p:grpSp>
      <p:grpSp>
        <p:nvGrpSpPr>
          <p:cNvPr id="54" name="Group 53"/>
          <p:cNvGrpSpPr/>
          <p:nvPr userDrawn="1"/>
        </p:nvGrpSpPr>
        <p:grpSpPr>
          <a:xfrm>
            <a:off x="44157839" y="-55065"/>
            <a:ext cx="11062139" cy="32973465"/>
            <a:chOff x="44157839" y="-55065"/>
            <a:chExt cx="11062139" cy="32973465"/>
          </a:xfrm>
        </p:grpSpPr>
        <p:sp>
          <p:nvSpPr>
            <p:cNvPr id="55" name="Rectangle 54"/>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a:solidFill>
                    <a:schemeClr val="bg1"/>
                  </a:solidFill>
                  <a:latin typeface="Trebuchet MS" pitchFamily="34" charset="0"/>
                </a:rPr>
                <a:t>QUICK START (cont.)</a:t>
              </a:r>
            </a:p>
            <a:p>
              <a:pPr algn="ctr"/>
              <a:endParaRPr lang="en-US" sz="3600" b="1"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r>
                <a:rPr lang="en-US" sz="2400" b="0" baseline="0" dirty="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a:solidFill>
                  <a:schemeClr val="bg1">
                    <a:lumMod val="75000"/>
                  </a:schemeClr>
                </a:solidFill>
                <a:latin typeface="Trebuchet MS" pitchFamily="34" charset="0"/>
              </a:endParaRPr>
            </a:p>
            <a:p>
              <a:pPr algn="ctr"/>
              <a:r>
                <a:rPr lang="en-US" sz="3200" b="1" baseline="0" dirty="0">
                  <a:solidFill>
                    <a:srgbClr val="FFC000"/>
                  </a:solidFill>
                  <a:latin typeface="Trebuchet MS" pitchFamily="34" charset="0"/>
                </a:rPr>
                <a:t>How to add Text</a:t>
              </a:r>
            </a:p>
            <a:p>
              <a:pPr marL="3265488" lvl="2" indent="0" algn="l" defTabSz="114300"/>
              <a:r>
                <a:rPr lang="en-US" sz="2400" b="0" baseline="0" dirty="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a:solidFill>
                    <a:schemeClr val="bg1">
                      <a:lumMod val="75000"/>
                    </a:schemeClr>
                  </a:solidFill>
                  <a:latin typeface="Trebuchet MS" pitchFamily="34" charset="0"/>
                </a:rPr>
                <a:t> </a:t>
              </a:r>
              <a:r>
                <a:rPr kumimoji="0" lang="en-US" sz="3200" b="1" i="0" u="none" strike="noStrike" kern="1200" cap="none" spc="0" normalizeH="0" baseline="0" noProof="0" dirty="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a:solidFill>
                  <a:schemeClr val="bg1">
                    <a:lumMod val="75000"/>
                  </a:schemeClr>
                </a:solidFill>
                <a:latin typeface="Trebuchet MS" pitchFamily="34" charset="0"/>
              </a:endParaRPr>
            </a:p>
            <a:p>
              <a:pPr marL="1518341" lvl="2" indent="0" algn="l" defTabSz="114300"/>
              <a:endParaRPr lang="en-US" sz="2400" b="0" baseline="0" dirty="0">
                <a:solidFill>
                  <a:schemeClr val="bg1">
                    <a:lumMod val="75000"/>
                  </a:schemeClr>
                </a:solidFill>
                <a:latin typeface="Trebuchet MS" pitchFamily="34" charset="0"/>
              </a:endParaRPr>
            </a:p>
            <a:p>
              <a:pPr algn="ctr"/>
              <a:r>
                <a:rPr lang="en-US" sz="3200" b="1" baseline="0" dirty="0">
                  <a:solidFill>
                    <a:srgbClr val="FFC000"/>
                  </a:solidFill>
                  <a:latin typeface="Trebuchet MS" pitchFamily="34" charset="0"/>
                </a:rPr>
                <a:t>How to add Tables</a:t>
              </a:r>
            </a:p>
            <a:p>
              <a:pPr marL="1730375" lvl="1" indent="0" algn="l" defTabSz="114300"/>
              <a:r>
                <a:rPr lang="en-US" sz="2400" b="0" baseline="0" dirty="0">
                  <a:solidFill>
                    <a:schemeClr val="bg1">
                      <a:lumMod val="75000"/>
                    </a:schemeClr>
                  </a:solidFill>
                  <a:latin typeface="Trebuchet MS" pitchFamily="34" charset="0"/>
                </a:rPr>
                <a:t>To add a table from scratch go to the INSERT menu and </a:t>
              </a:r>
              <a:br>
                <a:rPr lang="en-US" sz="2400" b="0" baseline="0" dirty="0">
                  <a:solidFill>
                    <a:schemeClr val="bg1">
                      <a:lumMod val="75000"/>
                    </a:schemeClr>
                  </a:solidFill>
                  <a:latin typeface="Trebuchet MS" pitchFamily="34" charset="0"/>
                </a:rPr>
              </a:br>
              <a:r>
                <a:rPr lang="en-US" sz="2400" b="0" baseline="0" dirty="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lumMod val="75000"/>
                  </a:prstClr>
                </a:solidFill>
                <a:effectLst/>
                <a:uLnTx/>
                <a:uFillTx/>
                <a:latin typeface="Trebuchet MS" pitchFamily="34" charset="0"/>
              </a:endParaRPr>
            </a:p>
          </p:txBody>
        </p:sp>
        <p:graphicFrame>
          <p:nvGraphicFramePr>
            <p:cNvPr id="56" name="Object 55"/>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name="Image" r:id="rId11" imgW="4571280" imgH="1688760" progId="Photoshop.Image.13">
                    <p:embed/>
                  </p:oleObj>
                </mc:Choice>
                <mc:Fallback>
                  <p:oleObj name="Image" r:id="rId11" imgW="4571280" imgH="1688760" progId="Photoshop.Image.13">
                    <p:embed/>
                    <p:pic>
                      <p:nvPicPr>
                        <p:cNvPr id="0" name=""/>
                        <p:cNvPicPr/>
                        <p:nvPr/>
                      </p:nvPicPr>
                      <p:blipFill>
                        <a:blip r:embed="rId12"/>
                        <a:stretch>
                          <a:fillRect/>
                        </a:stretch>
                      </p:blipFill>
                      <p:spPr>
                        <a:xfrm>
                          <a:off x="46915679" y="3349444"/>
                          <a:ext cx="5586150" cy="2063772"/>
                        </a:xfrm>
                        <a:prstGeom prst="rect">
                          <a:avLst/>
                        </a:prstGeom>
                      </p:spPr>
                    </p:pic>
                  </p:oleObj>
                </mc:Fallback>
              </mc:AlternateContent>
            </a:graphicData>
          </a:graphic>
        </p:graphicFrame>
        <p:pic>
          <p:nvPicPr>
            <p:cNvPr id="57" name="Picture 56"/>
            <p:cNvPicPr>
              <a:picLocks noChangeAspect="1"/>
            </p:cNvPicPr>
            <p:nvPr userDrawn="1"/>
          </p:nvPicPr>
          <p:blipFill>
            <a:blip r:embed="rId13"/>
            <a:stretch>
              <a:fillRect/>
            </a:stretch>
          </p:blipFill>
          <p:spPr>
            <a:xfrm>
              <a:off x="44621819" y="7740040"/>
              <a:ext cx="2969584" cy="1370577"/>
            </a:xfrm>
            <a:prstGeom prst="rect">
              <a:avLst/>
            </a:prstGeom>
            <a:ln>
              <a:noFill/>
            </a:ln>
          </p:spPr>
        </p:pic>
        <p:graphicFrame>
          <p:nvGraphicFramePr>
            <p:cNvPr id="58" name="Object 57"/>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name="Image" r:id="rId14" imgW="1574280" imgH="1053720" progId="Photoshop.Image.13">
                    <p:embed/>
                  </p:oleObj>
                </mc:Choice>
                <mc:Fallback>
                  <p:oleObj name="Image" r:id="rId14" imgW="1574280" imgH="1053720" progId="Photoshop.Image.13">
                    <p:embed/>
                    <p:pic>
                      <p:nvPicPr>
                        <p:cNvPr id="0" name=""/>
                        <p:cNvPicPr/>
                        <p:nvPr/>
                      </p:nvPicPr>
                      <p:blipFill>
                        <a:blip r:embed="rId15"/>
                        <a:stretch>
                          <a:fillRect/>
                        </a:stretch>
                      </p:blipFill>
                      <p:spPr>
                        <a:xfrm>
                          <a:off x="44629619" y="12347263"/>
                          <a:ext cx="1482266" cy="992162"/>
                        </a:xfrm>
                        <a:prstGeom prst="rect">
                          <a:avLst/>
                        </a:prstGeom>
                      </p:spPr>
                    </p:pic>
                  </p:oleObj>
                </mc:Fallback>
              </mc:AlternateContent>
            </a:graphicData>
          </a:graphic>
        </p:graphicFrame>
        <p:grpSp>
          <p:nvGrpSpPr>
            <p:cNvPr id="59" name="Group 58"/>
            <p:cNvGrpSpPr/>
            <p:nvPr userDrawn="1"/>
          </p:nvGrpSpPr>
          <p:grpSpPr>
            <a:xfrm>
              <a:off x="44487207" y="29414560"/>
              <a:ext cx="10354213" cy="1265612"/>
              <a:chOff x="44200453" y="28362386"/>
              <a:chExt cx="9771399" cy="1090622"/>
            </a:xfrm>
          </p:grpSpPr>
          <p:sp>
            <p:nvSpPr>
              <p:cNvPr id="61" name="Rounded Rectangle 60"/>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7" descr="http://t2.gstatic.com/images?q=tbn:ANd9GcR4APHC6TT9w54M2zn_pvCiBxUNcspYPoVxirLRphBoJabfSvu7zw">
                <a:hlinkClick r:id="rId16"/>
              </p:cNvPr>
              <p:cNvPicPr>
                <a:picLocks noChangeAspect="1" noChangeArrowheads="1"/>
              </p:cNvPicPr>
              <p:nvPr userDrawn="1"/>
            </p:nvPicPr>
            <p:blipFill>
              <a:blip r:embed="rId17" cstate="print"/>
              <a:srcRect/>
              <a:stretch>
                <a:fillRect/>
              </a:stretch>
            </p:blipFill>
            <p:spPr bwMode="auto">
              <a:xfrm>
                <a:off x="44326393" y="28460718"/>
                <a:ext cx="914401" cy="914399"/>
              </a:xfrm>
              <a:prstGeom prst="rect">
                <a:avLst/>
              </a:prstGeom>
              <a:noFill/>
              <a:ln>
                <a:noFill/>
              </a:ln>
            </p:spPr>
          </p:pic>
          <p:sp>
            <p:nvSpPr>
              <p:cNvPr id="63" name="TextBox 62"/>
              <p:cNvSpPr txBox="1"/>
              <p:nvPr userDrawn="1"/>
            </p:nvSpPr>
            <p:spPr>
              <a:xfrm>
                <a:off x="45300663" y="28552305"/>
                <a:ext cx="8671189" cy="716099"/>
              </a:xfrm>
              <a:prstGeom prst="rect">
                <a:avLst/>
              </a:prstGeom>
              <a:noFill/>
              <a:ln>
                <a:noFill/>
              </a:ln>
            </p:spPr>
            <p:txBody>
              <a:bodyPr wrap="square" rtlCol="0">
                <a:spAutoFit/>
              </a:bodyPr>
              <a:lstStyle/>
              <a:p>
                <a:r>
                  <a:rPr lang="en-US" sz="2400" dirty="0">
                    <a:solidFill>
                      <a:schemeClr val="tx2"/>
                    </a:solidFill>
                    <a:latin typeface="Trebuchet MS" pitchFamily="34" charset="0"/>
                  </a:rPr>
                  <a:t>Student</a:t>
                </a:r>
                <a:r>
                  <a:rPr lang="en-US" sz="2400" baseline="0" dirty="0">
                    <a:solidFill>
                      <a:schemeClr val="tx2"/>
                    </a:solidFill>
                    <a:latin typeface="Trebuchet MS" pitchFamily="34" charset="0"/>
                  </a:rPr>
                  <a:t> discounts are available on our </a:t>
                </a:r>
                <a:r>
                  <a:rPr lang="en-US" sz="2400" baseline="0" dirty="0" err="1">
                    <a:solidFill>
                      <a:schemeClr val="tx2"/>
                    </a:solidFill>
                    <a:latin typeface="Trebuchet MS" pitchFamily="34" charset="0"/>
                  </a:rPr>
                  <a:t>Facebook</a:t>
                </a:r>
                <a:r>
                  <a:rPr lang="en-US" sz="2400" baseline="0" dirty="0">
                    <a:solidFill>
                      <a:schemeClr val="tx2"/>
                    </a:solidFill>
                    <a:latin typeface="Trebuchet MS" pitchFamily="34" charset="0"/>
                  </a:rPr>
                  <a:t> page.</a:t>
                </a:r>
                <a:br>
                  <a:rPr lang="en-US" sz="2400" baseline="0" dirty="0">
                    <a:solidFill>
                      <a:schemeClr val="tx2"/>
                    </a:solidFill>
                    <a:latin typeface="Trebuchet MS" pitchFamily="34" charset="0"/>
                  </a:rPr>
                </a:br>
                <a:r>
                  <a:rPr lang="en-US" sz="2400" baseline="0" dirty="0">
                    <a:solidFill>
                      <a:schemeClr val="tx2"/>
                    </a:solidFill>
                    <a:latin typeface="Trebuchet MS" pitchFamily="34" charset="0"/>
                  </a:rPr>
                  <a:t>Go to </a:t>
                </a:r>
                <a:r>
                  <a:rPr lang="en-US" sz="2400" u="sng" baseline="0" dirty="0">
                    <a:solidFill>
                      <a:schemeClr val="tx2"/>
                    </a:solidFill>
                    <a:latin typeface="Trebuchet MS" pitchFamily="34" charset="0"/>
                  </a:rPr>
                  <a:t>PosterPresentations.com</a:t>
                </a:r>
                <a:r>
                  <a:rPr lang="en-US" sz="2400" baseline="0" dirty="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sp>
          <p:nvSpPr>
            <p:cNvPr id="60" name="TextBox 59"/>
            <p:cNvSpPr txBox="1"/>
            <p:nvPr userDrawn="1"/>
          </p:nvSpPr>
          <p:spPr>
            <a:xfrm>
              <a:off x="44262808" y="31169782"/>
              <a:ext cx="6870215" cy="1399638"/>
            </a:xfrm>
            <a:prstGeom prst="rect">
              <a:avLst/>
            </a:prstGeom>
            <a:noFill/>
          </p:spPr>
          <p:txBody>
            <a:bodyPr wrap="square" lIns="65304" tIns="32651" rIns="65304" bIns="32651" rtlCol="0">
              <a:spAutoFit/>
            </a:bodyPr>
            <a:lstStyle/>
            <a:p>
              <a:pPr>
                <a:lnSpc>
                  <a:spcPts val="2600"/>
                </a:lnSpc>
              </a:pPr>
              <a:r>
                <a:rPr lang="en-US" sz="2800" dirty="0">
                  <a:solidFill>
                    <a:schemeClr val="bg1"/>
                  </a:solidFill>
                </a:rPr>
                <a:t>© 2015</a:t>
              </a:r>
              <a:r>
                <a:rPr lang="en-US" sz="2800" baseline="0" dirty="0">
                  <a:solidFill>
                    <a:schemeClr val="bg1"/>
                  </a:solidFill>
                </a:rPr>
                <a:t> </a:t>
              </a:r>
              <a:r>
                <a:rPr lang="en-US" sz="2800" dirty="0">
                  <a:solidFill>
                    <a:schemeClr val="bg1"/>
                  </a:solidFill>
                </a:rPr>
                <a:t>PosterPresentations.com</a:t>
              </a:r>
              <a:br>
                <a:rPr lang="en-US" sz="2800" dirty="0">
                  <a:solidFill>
                    <a:schemeClr val="bg1"/>
                  </a:solidFill>
                </a:rPr>
              </a:br>
              <a:r>
                <a:rPr lang="en-US" sz="2800" dirty="0">
                  <a:solidFill>
                    <a:schemeClr val="bg1"/>
                  </a:solidFill>
                </a:rPr>
                <a:t>    </a:t>
              </a:r>
              <a:r>
                <a:rPr lang="en-US" sz="2400" dirty="0">
                  <a:solidFill>
                    <a:schemeClr val="bg1"/>
                  </a:solidFill>
                </a:rPr>
                <a:t>2117 Fourth Street ,</a:t>
              </a:r>
              <a:r>
                <a:rPr lang="en-US" sz="2400" baseline="0" dirty="0">
                  <a:solidFill>
                    <a:schemeClr val="bg1"/>
                  </a:solidFill>
                </a:rPr>
                <a:t> Unit C        </a:t>
              </a:r>
            </a:p>
            <a:p>
              <a:pPr>
                <a:lnSpc>
                  <a:spcPts val="2600"/>
                </a:lnSpc>
              </a:pPr>
              <a:r>
                <a:rPr lang="en-US" sz="2400" baseline="0" dirty="0">
                  <a:solidFill>
                    <a:schemeClr val="bg1"/>
                  </a:solidFill>
                </a:rPr>
                <a:t>     Berkeley CA </a:t>
              </a:r>
              <a:r>
                <a:rPr lang="en-US" sz="2000" baseline="0" dirty="0">
                  <a:solidFill>
                    <a:schemeClr val="bg1"/>
                  </a:solidFill>
                </a:rPr>
                <a:t>94710</a:t>
              </a:r>
              <a:br>
                <a:rPr lang="en-US" sz="2400" baseline="0" dirty="0">
                  <a:solidFill>
                    <a:schemeClr val="bg1"/>
                  </a:solidFill>
                </a:rPr>
              </a:br>
              <a:r>
                <a:rPr lang="en-US" sz="2400" baseline="0" dirty="0">
                  <a:solidFill>
                    <a:schemeClr val="bg1"/>
                  </a:solidFill>
                </a:rPr>
                <a:t>    </a:t>
              </a:r>
              <a:r>
                <a:rPr lang="en-US" sz="2400" b="1" baseline="0" dirty="0">
                  <a:solidFill>
                    <a:srgbClr val="FFFF00"/>
                  </a:solidFill>
                </a:rPr>
                <a:t>posterpresenter@gmail.com</a:t>
              </a:r>
              <a:endParaRPr lang="en-US" sz="2800" b="1" dirty="0">
                <a:solidFill>
                  <a:srgbClr val="FFFF00"/>
                </a:solidFill>
              </a:endParaRPr>
            </a:p>
          </p:txBody>
        </p:sp>
      </p:grpSp>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34000">
              <a:schemeClr val="tx2">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0"/>
          </a:xfrm>
          <a:prstGeom prst="rect">
            <a:avLst/>
          </a:prstGeom>
          <a:solidFill>
            <a:schemeClr val="accent5">
              <a:lumMod val="75000"/>
            </a:schemeClr>
          </a:solidFill>
          <a:ln w="9525">
            <a:solidFill>
              <a:schemeClr val="tx1"/>
            </a:solid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0" y="4805363"/>
            <a:ext cx="43891200" cy="152400"/>
          </a:xfrm>
          <a:prstGeom prst="rect">
            <a:avLst/>
          </a:prstGeom>
          <a:solidFill>
            <a:schemeClr val="accent5">
              <a:lumMod val="50000"/>
            </a:schemeClr>
          </a:solidFill>
          <a:ln w="152400">
            <a:noFill/>
            <a:miter lim="800000"/>
            <a:headEnd/>
            <a:tailEnd/>
          </a:ln>
          <a:effectLst/>
        </p:spPr>
        <p:txBody>
          <a:bodyPr wrap="none" lIns="91436" tIns="45717" rIns="91436" bIns="45717" anchor="ctr"/>
          <a:lstStyle/>
          <a:p>
            <a:pPr>
              <a:defRPr/>
            </a:pPr>
            <a:endParaRPr lang="en-US" dirty="0"/>
          </a:p>
        </p:txBody>
      </p:sp>
      <p:cxnSp>
        <p:nvCxnSpPr>
          <p:cNvPr id="38" name="Straight Connector 37"/>
          <p:cNvCxnSpPr/>
          <p:nvPr/>
        </p:nvCxnSpPr>
        <p:spPr>
          <a:xfrm flipV="1">
            <a:off x="-13946601" y="11526118"/>
            <a:ext cx="13577436" cy="818"/>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1" name="Rounded Rectangle 20"/>
          <p:cNvSpPr/>
          <p:nvPr userDrawn="1"/>
        </p:nvSpPr>
        <p:spPr>
          <a:xfrm>
            <a:off x="922338" y="5392017"/>
            <a:ext cx="13577436" cy="26736675"/>
          </a:xfrm>
          <a:prstGeom prst="roundRect">
            <a:avLst>
              <a:gd name="adj" fmla="val 3290"/>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userDrawn="1"/>
        </p:nvSpPr>
        <p:spPr>
          <a:xfrm>
            <a:off x="15154504" y="5392017"/>
            <a:ext cx="13577436" cy="26736675"/>
          </a:xfrm>
          <a:prstGeom prst="roundRect">
            <a:avLst>
              <a:gd name="adj" fmla="val 3524"/>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userDrawn="1"/>
        </p:nvSpPr>
        <p:spPr>
          <a:xfrm>
            <a:off x="29386670" y="5392017"/>
            <a:ext cx="13577436" cy="26736675"/>
          </a:xfrm>
          <a:prstGeom prst="roundRect">
            <a:avLst>
              <a:gd name="adj" fmla="val 3290"/>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userDrawn="1"/>
        </p:nvGrpSpPr>
        <p:grpSpPr>
          <a:xfrm>
            <a:off x="44157839" y="-55065"/>
            <a:ext cx="11062139" cy="32973465"/>
            <a:chOff x="44157839" y="-55065"/>
            <a:chExt cx="11062139" cy="32973465"/>
          </a:xfrm>
        </p:grpSpPr>
        <p:sp>
          <p:nvSpPr>
            <p:cNvPr id="45" name="Rectangle 44"/>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a:solidFill>
                    <a:schemeClr val="bg1"/>
                  </a:solidFill>
                  <a:latin typeface="Trebuchet MS" pitchFamily="34" charset="0"/>
                </a:rPr>
                <a:t>QUICK START (cont.)</a:t>
              </a:r>
            </a:p>
            <a:p>
              <a:pPr algn="ctr"/>
              <a:endParaRPr lang="en-US" sz="3600" b="1"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r>
                <a:rPr lang="en-US" sz="2400" b="0" baseline="0" dirty="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a:solidFill>
                  <a:schemeClr val="bg1">
                    <a:lumMod val="75000"/>
                  </a:schemeClr>
                </a:solidFill>
                <a:latin typeface="Trebuchet MS" pitchFamily="34" charset="0"/>
              </a:endParaRPr>
            </a:p>
            <a:p>
              <a:pPr algn="ctr"/>
              <a:r>
                <a:rPr lang="en-US" sz="3200" b="1" baseline="0" dirty="0">
                  <a:solidFill>
                    <a:srgbClr val="FFC000"/>
                  </a:solidFill>
                  <a:latin typeface="Trebuchet MS" pitchFamily="34" charset="0"/>
                </a:rPr>
                <a:t>How to add Text</a:t>
              </a:r>
            </a:p>
            <a:p>
              <a:pPr marL="3265488" lvl="2" indent="0" algn="l" defTabSz="114300"/>
              <a:r>
                <a:rPr lang="en-US" sz="2400" b="0" baseline="0" dirty="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a:solidFill>
                    <a:schemeClr val="bg1">
                      <a:lumMod val="75000"/>
                    </a:schemeClr>
                  </a:solidFill>
                  <a:latin typeface="Trebuchet MS" pitchFamily="34" charset="0"/>
                </a:rPr>
                <a:t> </a:t>
              </a:r>
              <a:r>
                <a:rPr kumimoji="0" lang="en-US" sz="3200" b="1" i="0" u="none" strike="noStrike" kern="1200" cap="none" spc="0" normalizeH="0" baseline="0" noProof="0" dirty="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a:solidFill>
                  <a:schemeClr val="bg1">
                    <a:lumMod val="75000"/>
                  </a:schemeClr>
                </a:solidFill>
                <a:latin typeface="Trebuchet MS" pitchFamily="34" charset="0"/>
              </a:endParaRPr>
            </a:p>
            <a:p>
              <a:pPr marL="1518341" lvl="2" indent="0" algn="l" defTabSz="114300"/>
              <a:endParaRPr lang="en-US" sz="2400" b="0" baseline="0" dirty="0">
                <a:solidFill>
                  <a:schemeClr val="bg1">
                    <a:lumMod val="75000"/>
                  </a:schemeClr>
                </a:solidFill>
                <a:latin typeface="Trebuchet MS" pitchFamily="34" charset="0"/>
              </a:endParaRPr>
            </a:p>
            <a:p>
              <a:pPr algn="ctr"/>
              <a:r>
                <a:rPr lang="en-US" sz="3200" b="1" baseline="0" dirty="0">
                  <a:solidFill>
                    <a:srgbClr val="FFC000"/>
                  </a:solidFill>
                  <a:latin typeface="Trebuchet MS" pitchFamily="34" charset="0"/>
                </a:rPr>
                <a:t>How to add Tables</a:t>
              </a:r>
            </a:p>
            <a:p>
              <a:pPr marL="1730375" lvl="1" indent="0" algn="l" defTabSz="114300"/>
              <a:r>
                <a:rPr lang="en-US" sz="2400" b="0" baseline="0" dirty="0">
                  <a:solidFill>
                    <a:schemeClr val="bg1">
                      <a:lumMod val="75000"/>
                    </a:schemeClr>
                  </a:solidFill>
                  <a:latin typeface="Trebuchet MS" pitchFamily="34" charset="0"/>
                </a:rPr>
                <a:t>To add a table from scratch go to the INSERT menu and </a:t>
              </a:r>
              <a:br>
                <a:rPr lang="en-US" sz="2400" b="0" baseline="0" dirty="0">
                  <a:solidFill>
                    <a:schemeClr val="bg1">
                      <a:lumMod val="75000"/>
                    </a:schemeClr>
                  </a:solidFill>
                  <a:latin typeface="Trebuchet MS" pitchFamily="34" charset="0"/>
                </a:rPr>
              </a:br>
              <a:r>
                <a:rPr lang="en-US" sz="2400" b="0" baseline="0" dirty="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lumMod val="75000"/>
                  </a:prstClr>
                </a:solidFill>
                <a:effectLst/>
                <a:uLnTx/>
                <a:uFillTx/>
                <a:latin typeface="Trebuchet MS" pitchFamily="34" charset="0"/>
              </a:endParaRPr>
            </a:p>
          </p:txBody>
        </p:sp>
        <p:graphicFrame>
          <p:nvGraphicFramePr>
            <p:cNvPr id="46" name="Object 45"/>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name="Image" r:id="rId3" imgW="4571280" imgH="1688760" progId="Photoshop.Image.13">
                    <p:embed/>
                  </p:oleObj>
                </mc:Choice>
                <mc:Fallback>
                  <p:oleObj name="Image" r:id="rId3" imgW="4571280" imgH="1688760" progId="Photoshop.Image.13">
                    <p:embed/>
                    <p:pic>
                      <p:nvPicPr>
                        <p:cNvPr id="0" name=""/>
                        <p:cNvPicPr/>
                        <p:nvPr/>
                      </p:nvPicPr>
                      <p:blipFill>
                        <a:blip r:embed="rId4"/>
                        <a:stretch>
                          <a:fillRect/>
                        </a:stretch>
                      </p:blipFill>
                      <p:spPr>
                        <a:xfrm>
                          <a:off x="46915679" y="3349444"/>
                          <a:ext cx="5586150" cy="2063772"/>
                        </a:xfrm>
                        <a:prstGeom prst="rect">
                          <a:avLst/>
                        </a:prstGeom>
                      </p:spPr>
                    </p:pic>
                  </p:oleObj>
                </mc:Fallback>
              </mc:AlternateContent>
            </a:graphicData>
          </a:graphic>
        </p:graphicFrame>
        <p:pic>
          <p:nvPicPr>
            <p:cNvPr id="47" name="Picture 46"/>
            <p:cNvPicPr>
              <a:picLocks noChangeAspect="1"/>
            </p:cNvPicPr>
            <p:nvPr userDrawn="1"/>
          </p:nvPicPr>
          <p:blipFill>
            <a:blip r:embed="rId5"/>
            <a:stretch>
              <a:fillRect/>
            </a:stretch>
          </p:blipFill>
          <p:spPr>
            <a:xfrm>
              <a:off x="44621819" y="7740040"/>
              <a:ext cx="2969584" cy="1370577"/>
            </a:xfrm>
            <a:prstGeom prst="rect">
              <a:avLst/>
            </a:prstGeom>
            <a:ln>
              <a:noFill/>
            </a:ln>
          </p:spPr>
        </p:pic>
        <p:graphicFrame>
          <p:nvGraphicFramePr>
            <p:cNvPr id="48" name="Object 47"/>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name="Image" r:id="rId6" imgW="1574280" imgH="1053720" progId="Photoshop.Image.13">
                    <p:embed/>
                  </p:oleObj>
                </mc:Choice>
                <mc:Fallback>
                  <p:oleObj name="Image" r:id="rId6" imgW="1574280" imgH="1053720" progId="Photoshop.Image.13">
                    <p:embed/>
                    <p:pic>
                      <p:nvPicPr>
                        <p:cNvPr id="0" name=""/>
                        <p:cNvPicPr/>
                        <p:nvPr/>
                      </p:nvPicPr>
                      <p:blipFill>
                        <a:blip r:embed="rId7"/>
                        <a:stretch>
                          <a:fillRect/>
                        </a:stretch>
                      </p:blipFill>
                      <p:spPr>
                        <a:xfrm>
                          <a:off x="44629619" y="12347263"/>
                          <a:ext cx="1482266" cy="992162"/>
                        </a:xfrm>
                        <a:prstGeom prst="rect">
                          <a:avLst/>
                        </a:prstGeom>
                      </p:spPr>
                    </p:pic>
                  </p:oleObj>
                </mc:Fallback>
              </mc:AlternateContent>
            </a:graphicData>
          </a:graphic>
        </p:graphicFrame>
        <p:grpSp>
          <p:nvGrpSpPr>
            <p:cNvPr id="49" name="Group 48"/>
            <p:cNvGrpSpPr/>
            <p:nvPr userDrawn="1"/>
          </p:nvGrpSpPr>
          <p:grpSpPr>
            <a:xfrm>
              <a:off x="44487207" y="29414560"/>
              <a:ext cx="10354213" cy="1265612"/>
              <a:chOff x="44200453" y="28362386"/>
              <a:chExt cx="9771399" cy="1090622"/>
            </a:xfrm>
          </p:grpSpPr>
          <p:sp>
            <p:nvSpPr>
              <p:cNvPr id="51" name="Rounded Rectangle 50"/>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7" descr="http://t2.gstatic.com/images?q=tbn:ANd9GcR4APHC6TT9w54M2zn_pvCiBxUNcspYPoVxirLRphBoJabfSvu7zw">
                <a:hlinkClick r:id="rId8"/>
              </p:cNvPr>
              <p:cNvPicPr>
                <a:picLocks noChangeAspect="1" noChangeArrowheads="1"/>
              </p:cNvPicPr>
              <p:nvPr userDrawn="1"/>
            </p:nvPicPr>
            <p:blipFill>
              <a:blip r:embed="rId9" cstate="print"/>
              <a:srcRect/>
              <a:stretch>
                <a:fillRect/>
              </a:stretch>
            </p:blipFill>
            <p:spPr bwMode="auto">
              <a:xfrm>
                <a:off x="44326393" y="28460718"/>
                <a:ext cx="914401" cy="914399"/>
              </a:xfrm>
              <a:prstGeom prst="rect">
                <a:avLst/>
              </a:prstGeom>
              <a:noFill/>
              <a:ln>
                <a:noFill/>
              </a:ln>
            </p:spPr>
          </p:pic>
          <p:sp>
            <p:nvSpPr>
              <p:cNvPr id="53" name="TextBox 52"/>
              <p:cNvSpPr txBox="1"/>
              <p:nvPr userDrawn="1"/>
            </p:nvSpPr>
            <p:spPr>
              <a:xfrm>
                <a:off x="45300663" y="28552305"/>
                <a:ext cx="8671189" cy="716099"/>
              </a:xfrm>
              <a:prstGeom prst="rect">
                <a:avLst/>
              </a:prstGeom>
              <a:noFill/>
              <a:ln>
                <a:noFill/>
              </a:ln>
            </p:spPr>
            <p:txBody>
              <a:bodyPr wrap="square" rtlCol="0">
                <a:spAutoFit/>
              </a:bodyPr>
              <a:lstStyle/>
              <a:p>
                <a:r>
                  <a:rPr lang="en-US" sz="2400" dirty="0">
                    <a:solidFill>
                      <a:schemeClr val="tx2"/>
                    </a:solidFill>
                    <a:latin typeface="Trebuchet MS" pitchFamily="34" charset="0"/>
                  </a:rPr>
                  <a:t>Student</a:t>
                </a:r>
                <a:r>
                  <a:rPr lang="en-US" sz="2400" baseline="0" dirty="0">
                    <a:solidFill>
                      <a:schemeClr val="tx2"/>
                    </a:solidFill>
                    <a:latin typeface="Trebuchet MS" pitchFamily="34" charset="0"/>
                  </a:rPr>
                  <a:t> discounts are available on our </a:t>
                </a:r>
                <a:r>
                  <a:rPr lang="en-US" sz="2400" baseline="0" dirty="0" err="1">
                    <a:solidFill>
                      <a:schemeClr val="tx2"/>
                    </a:solidFill>
                    <a:latin typeface="Trebuchet MS" pitchFamily="34" charset="0"/>
                  </a:rPr>
                  <a:t>Facebook</a:t>
                </a:r>
                <a:r>
                  <a:rPr lang="en-US" sz="2400" baseline="0" dirty="0">
                    <a:solidFill>
                      <a:schemeClr val="tx2"/>
                    </a:solidFill>
                    <a:latin typeface="Trebuchet MS" pitchFamily="34" charset="0"/>
                  </a:rPr>
                  <a:t> page.</a:t>
                </a:r>
                <a:br>
                  <a:rPr lang="en-US" sz="2400" baseline="0" dirty="0">
                    <a:solidFill>
                      <a:schemeClr val="tx2"/>
                    </a:solidFill>
                    <a:latin typeface="Trebuchet MS" pitchFamily="34" charset="0"/>
                  </a:rPr>
                </a:br>
                <a:r>
                  <a:rPr lang="en-US" sz="2400" baseline="0" dirty="0">
                    <a:solidFill>
                      <a:schemeClr val="tx2"/>
                    </a:solidFill>
                    <a:latin typeface="Trebuchet MS" pitchFamily="34" charset="0"/>
                  </a:rPr>
                  <a:t>Go to </a:t>
                </a:r>
                <a:r>
                  <a:rPr lang="en-US" sz="2400" u="sng" baseline="0" dirty="0">
                    <a:solidFill>
                      <a:schemeClr val="tx2"/>
                    </a:solidFill>
                    <a:latin typeface="Trebuchet MS" pitchFamily="34" charset="0"/>
                  </a:rPr>
                  <a:t>PosterPresentations.com</a:t>
                </a:r>
                <a:r>
                  <a:rPr lang="en-US" sz="2400" baseline="0" dirty="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sp>
          <p:nvSpPr>
            <p:cNvPr id="50" name="TextBox 49"/>
            <p:cNvSpPr txBox="1"/>
            <p:nvPr userDrawn="1"/>
          </p:nvSpPr>
          <p:spPr>
            <a:xfrm>
              <a:off x="44262808" y="31169782"/>
              <a:ext cx="6870215" cy="1399638"/>
            </a:xfrm>
            <a:prstGeom prst="rect">
              <a:avLst/>
            </a:prstGeom>
            <a:noFill/>
          </p:spPr>
          <p:txBody>
            <a:bodyPr wrap="square" lIns="65304" tIns="32651" rIns="65304" bIns="32651" rtlCol="0">
              <a:spAutoFit/>
            </a:bodyPr>
            <a:lstStyle/>
            <a:p>
              <a:pPr>
                <a:lnSpc>
                  <a:spcPts val="2600"/>
                </a:lnSpc>
              </a:pPr>
              <a:r>
                <a:rPr lang="en-US" sz="2800" dirty="0">
                  <a:solidFill>
                    <a:schemeClr val="bg1"/>
                  </a:solidFill>
                </a:rPr>
                <a:t>© 2015</a:t>
              </a:r>
              <a:r>
                <a:rPr lang="en-US" sz="2800" baseline="0" dirty="0">
                  <a:solidFill>
                    <a:schemeClr val="bg1"/>
                  </a:solidFill>
                </a:rPr>
                <a:t> </a:t>
              </a:r>
              <a:r>
                <a:rPr lang="en-US" sz="2800" dirty="0">
                  <a:solidFill>
                    <a:schemeClr val="bg1"/>
                  </a:solidFill>
                </a:rPr>
                <a:t>PosterPresentations.com</a:t>
              </a:r>
              <a:br>
                <a:rPr lang="en-US" sz="2800" dirty="0">
                  <a:solidFill>
                    <a:schemeClr val="bg1"/>
                  </a:solidFill>
                </a:rPr>
              </a:br>
              <a:r>
                <a:rPr lang="en-US" sz="2800" dirty="0">
                  <a:solidFill>
                    <a:schemeClr val="bg1"/>
                  </a:solidFill>
                </a:rPr>
                <a:t>    </a:t>
              </a:r>
              <a:r>
                <a:rPr lang="en-US" sz="2400" dirty="0">
                  <a:solidFill>
                    <a:schemeClr val="bg1"/>
                  </a:solidFill>
                </a:rPr>
                <a:t>2117 Fourth Street ,</a:t>
              </a:r>
              <a:r>
                <a:rPr lang="en-US" sz="2400" baseline="0" dirty="0">
                  <a:solidFill>
                    <a:schemeClr val="bg1"/>
                  </a:solidFill>
                </a:rPr>
                <a:t> Unit C        </a:t>
              </a:r>
            </a:p>
            <a:p>
              <a:pPr>
                <a:lnSpc>
                  <a:spcPts val="2600"/>
                </a:lnSpc>
              </a:pPr>
              <a:r>
                <a:rPr lang="en-US" sz="2400" baseline="0" dirty="0">
                  <a:solidFill>
                    <a:schemeClr val="bg1"/>
                  </a:solidFill>
                </a:rPr>
                <a:t>     Berkeley CA </a:t>
              </a:r>
              <a:r>
                <a:rPr lang="en-US" sz="2000" baseline="0" dirty="0">
                  <a:solidFill>
                    <a:schemeClr val="bg1"/>
                  </a:solidFill>
                </a:rPr>
                <a:t>94710</a:t>
              </a:r>
              <a:br>
                <a:rPr lang="en-US" sz="2400" baseline="0" dirty="0">
                  <a:solidFill>
                    <a:schemeClr val="bg1"/>
                  </a:solidFill>
                </a:rPr>
              </a:br>
              <a:r>
                <a:rPr lang="en-US" sz="2400" baseline="0" dirty="0">
                  <a:solidFill>
                    <a:schemeClr val="bg1"/>
                  </a:solidFill>
                </a:rPr>
                <a:t>    </a:t>
              </a:r>
              <a:r>
                <a:rPr lang="en-US" sz="2400" b="1" baseline="0" dirty="0">
                  <a:solidFill>
                    <a:srgbClr val="FFFF00"/>
                  </a:solidFill>
                </a:rPr>
                <a:t>posterpresenter@gmail.com</a:t>
              </a:r>
              <a:endParaRPr lang="en-US" sz="2800" b="1" dirty="0">
                <a:solidFill>
                  <a:srgbClr val="FFFF00"/>
                </a:solidFill>
              </a:endParaRPr>
            </a:p>
          </p:txBody>
        </p:sp>
      </p:grpSp>
      <p:grpSp>
        <p:nvGrpSpPr>
          <p:cNvPr id="54" name="Group 53"/>
          <p:cNvGrpSpPr/>
          <p:nvPr userDrawn="1"/>
        </p:nvGrpSpPr>
        <p:grpSpPr>
          <a:xfrm>
            <a:off x="-11225189" y="-1"/>
            <a:ext cx="11018865" cy="32918401"/>
            <a:chOff x="-11225189" y="-1"/>
            <a:chExt cx="11018865" cy="32918401"/>
          </a:xfrm>
        </p:grpSpPr>
        <p:sp>
          <p:nvSpPr>
            <p:cNvPr id="55" name="Rectangle 54"/>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a:solidFill>
                    <a:srgbClr val="FF0000"/>
                  </a:solidFill>
                  <a:latin typeface="Trebuchet MS" pitchFamily="34" charset="0"/>
                </a:rPr>
                <a:t>(—THIS SIDEBAR DOES NOT PRINT—)</a:t>
              </a:r>
              <a:endParaRPr lang="en-US" sz="3200" b="1" spc="600" dirty="0">
                <a:solidFill>
                  <a:schemeClr val="bg1"/>
                </a:solidFill>
                <a:latin typeface="Trebuchet MS" pitchFamily="34" charset="0"/>
              </a:endParaRPr>
            </a:p>
            <a:p>
              <a:pPr algn="ctr"/>
              <a:r>
                <a:rPr lang="en-US" sz="4000" b="1" spc="600" dirty="0">
                  <a:solidFill>
                    <a:schemeClr val="bg1"/>
                  </a:solidFill>
                  <a:latin typeface="Trebuchet MS" pitchFamily="34" charset="0"/>
                </a:rPr>
                <a:t>DESIGN</a:t>
              </a:r>
              <a:r>
                <a:rPr lang="en-US" sz="4000" b="1" spc="600" baseline="0" dirty="0">
                  <a:solidFill>
                    <a:schemeClr val="bg1"/>
                  </a:solidFill>
                  <a:latin typeface="Trebuchet MS" pitchFamily="34" charset="0"/>
                </a:rPr>
                <a:t> </a:t>
              </a:r>
              <a:r>
                <a:rPr lang="en-US" sz="4000" b="1" spc="600" dirty="0">
                  <a:solidFill>
                    <a:schemeClr val="bg1"/>
                  </a:solidFill>
                  <a:latin typeface="Trebuchet MS" pitchFamily="34" charset="0"/>
                </a:rPr>
                <a:t>GUIDE</a:t>
              </a:r>
            </a:p>
            <a:p>
              <a:pPr algn="ctr"/>
              <a:endParaRPr lang="en-US" sz="2800" b="1" dirty="0">
                <a:latin typeface="Trebuchet MS" pitchFamily="34" charset="0"/>
              </a:endParaRPr>
            </a:p>
            <a:p>
              <a:pPr defTabSz="3765639"/>
              <a:r>
                <a:rPr lang="en-US" sz="2800" i="0" dirty="0">
                  <a:latin typeface="Trebuchet MS" pitchFamily="34" charset="0"/>
                </a:rPr>
                <a:t>This PowerPoint</a:t>
              </a:r>
              <a:r>
                <a:rPr lang="en-US" sz="2800" i="0" baseline="0" dirty="0">
                  <a:latin typeface="Trebuchet MS" pitchFamily="34" charset="0"/>
                </a:rPr>
                <a:t> </a:t>
              </a:r>
              <a:r>
                <a:rPr lang="en-US" sz="2800" i="0" dirty="0">
                  <a:latin typeface="Trebuchet MS" pitchFamily="34" charset="0"/>
                </a:rPr>
                <a:t>2007 template produces</a:t>
              </a:r>
              <a:r>
                <a:rPr lang="en-US" sz="2800" i="0" baseline="0" dirty="0">
                  <a:latin typeface="Trebuchet MS" pitchFamily="34" charset="0"/>
                </a:rPr>
                <a:t> </a:t>
              </a:r>
              <a:r>
                <a:rPr lang="en-US" sz="2800" i="0" dirty="0">
                  <a:latin typeface="Trebuchet MS" pitchFamily="34" charset="0"/>
                </a:rPr>
                <a:t>a 36”x48” presentation poster. </a:t>
              </a:r>
              <a:r>
                <a:rPr lang="en-US" sz="2800" dirty="0">
                  <a:latin typeface="Trebuchet MS" pitchFamily="34" charset="0"/>
                </a:rPr>
                <a:t>You</a:t>
              </a:r>
              <a:r>
                <a:rPr lang="en-US" sz="2800" baseline="0" dirty="0">
                  <a:latin typeface="Trebuchet MS" pitchFamily="34" charset="0"/>
                </a:rPr>
                <a:t> can u</a:t>
              </a:r>
              <a:r>
                <a:rPr lang="en-US" sz="2800" dirty="0">
                  <a:latin typeface="Trebuchet MS" pitchFamily="34" charset="0"/>
                </a:rPr>
                <a:t>se</a:t>
              </a:r>
              <a:r>
                <a:rPr lang="en-US" sz="2800" baseline="0" dirty="0">
                  <a:latin typeface="Trebuchet MS" pitchFamily="34" charset="0"/>
                </a:rPr>
                <a:t> it to create your research poster and </a:t>
              </a:r>
              <a:r>
                <a:rPr lang="en-US" sz="2800" dirty="0">
                  <a:latin typeface="Trebuchet MS" pitchFamily="34" charset="0"/>
                </a:rPr>
                <a:t>save valuable time placing titles, subtitles,</a:t>
              </a:r>
              <a:r>
                <a:rPr lang="en-US" sz="2800" baseline="0" dirty="0">
                  <a:latin typeface="Trebuchet MS" pitchFamily="34" charset="0"/>
                </a:rPr>
                <a:t> text, and graphics</a:t>
              </a:r>
              <a:r>
                <a:rPr lang="en-US" sz="2800" dirty="0">
                  <a:latin typeface="Trebuchet MS" pitchFamily="34" charset="0"/>
                </a:rPr>
                <a:t>. </a:t>
              </a:r>
            </a:p>
            <a:p>
              <a:pPr defTabSz="3765639"/>
              <a:endParaRPr lang="en-US" sz="2800" dirty="0">
                <a:latin typeface="Trebuchet MS" pitchFamily="34" charset="0"/>
              </a:endParaRPr>
            </a:p>
            <a:p>
              <a:pPr defTabSz="4389219"/>
              <a:r>
                <a:rPr lang="en-US" sz="2800" dirty="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a:solidFill>
                    <a:srgbClr val="FFC000"/>
                  </a:solidFill>
                  <a:latin typeface="Trebuchet MS" pitchFamily="34" charset="0"/>
                </a:rPr>
                <a:t>PosterPresentations.com</a:t>
              </a:r>
              <a:r>
                <a:rPr lang="en-US" sz="2800" b="1" dirty="0">
                  <a:solidFill>
                    <a:schemeClr val="bg1"/>
                  </a:solidFill>
                  <a:latin typeface="Trebuchet MS" pitchFamily="34" charset="0"/>
                </a:rPr>
                <a:t> </a:t>
              </a:r>
              <a:r>
                <a:rPr lang="en-US" sz="2800" dirty="0">
                  <a:solidFill>
                    <a:schemeClr val="bg1"/>
                  </a:solidFill>
                  <a:latin typeface="Trebuchet MS" pitchFamily="34" charset="0"/>
                </a:rPr>
                <a:t>and click on HELP DESK.</a:t>
              </a:r>
            </a:p>
            <a:p>
              <a:pPr defTabSz="4389219"/>
              <a:endParaRPr lang="en-US" sz="2800" dirty="0">
                <a:latin typeface="Trebuchet MS" pitchFamily="34" charset="0"/>
              </a:endParaRPr>
            </a:p>
            <a:p>
              <a:pPr defTabSz="4389219"/>
              <a:r>
                <a:rPr lang="en-US" sz="2800" dirty="0">
                  <a:solidFill>
                    <a:schemeClr val="bg1"/>
                  </a:solidFill>
                  <a:latin typeface="Trebuchet MS" pitchFamily="34" charset="0"/>
                </a:rPr>
                <a:t>When</a:t>
              </a:r>
              <a:r>
                <a:rPr lang="en-US" sz="2800" baseline="0" dirty="0">
                  <a:solidFill>
                    <a:schemeClr val="bg1"/>
                  </a:solidFill>
                  <a:latin typeface="Trebuchet MS" pitchFamily="34" charset="0"/>
                </a:rPr>
                <a:t> you are ready to print your poster</a:t>
              </a:r>
              <a:r>
                <a:rPr lang="en-US" sz="2800" dirty="0">
                  <a:solidFill>
                    <a:schemeClr val="bg1"/>
                  </a:solidFill>
                  <a:latin typeface="Trebuchet MS" pitchFamily="34" charset="0"/>
                </a:rPr>
                <a:t>,</a:t>
              </a:r>
              <a:r>
                <a:rPr lang="en-US" sz="2800" baseline="0" dirty="0">
                  <a:solidFill>
                    <a:schemeClr val="bg1"/>
                  </a:solidFill>
                  <a:latin typeface="Trebuchet MS" pitchFamily="34" charset="0"/>
                </a:rPr>
                <a:t> go online to </a:t>
              </a:r>
              <a:r>
                <a:rPr lang="en-US" sz="2800" b="0" dirty="0">
                  <a:solidFill>
                    <a:schemeClr val="bg1"/>
                  </a:solidFill>
                  <a:latin typeface="Trebuchet MS" pitchFamily="34" charset="0"/>
                </a:rPr>
                <a:t>PosterPresentations.com</a:t>
              </a:r>
              <a:br>
                <a:rPr lang="en-US" sz="2800" dirty="0">
                  <a:solidFill>
                    <a:schemeClr val="bg1"/>
                  </a:solidFill>
                  <a:latin typeface="Trebuchet MS" pitchFamily="34" charset="0"/>
                </a:rPr>
              </a:br>
              <a:endParaRPr lang="en-US" sz="2800" dirty="0">
                <a:solidFill>
                  <a:schemeClr val="bg1"/>
                </a:solidFill>
                <a:latin typeface="Trebuchet MS" pitchFamily="34" charset="0"/>
              </a:endParaRPr>
            </a:p>
            <a:p>
              <a:pPr algn="l" defTabSz="3765639"/>
              <a:r>
                <a:rPr lang="en-US" sz="2800" b="0" dirty="0">
                  <a:solidFill>
                    <a:schemeClr val="bg1"/>
                  </a:solidFill>
                  <a:latin typeface="Trebuchet MS" pitchFamily="34" charset="0"/>
                </a:rPr>
                <a:t>Need</a:t>
              </a:r>
              <a:r>
                <a:rPr lang="en-US" sz="2800" b="0" baseline="0" dirty="0">
                  <a:solidFill>
                    <a:schemeClr val="bg1"/>
                  </a:solidFill>
                  <a:latin typeface="Trebuchet MS" pitchFamily="34" charset="0"/>
                </a:rPr>
                <a:t> assistance? Call us at </a:t>
              </a:r>
              <a:r>
                <a:rPr lang="en-US" sz="2800" b="0" dirty="0">
                  <a:solidFill>
                    <a:srgbClr val="FFC000"/>
                  </a:solidFill>
                  <a:latin typeface="Trebuchet MS" pitchFamily="34" charset="0"/>
                </a:rPr>
                <a:t>1.510.649.3001</a:t>
              </a:r>
            </a:p>
            <a:p>
              <a:pPr algn="l" defTabSz="3765639"/>
              <a:endParaRPr lang="en-US" sz="3600" b="1" dirty="0">
                <a:solidFill>
                  <a:srgbClr val="FFFF00"/>
                </a:solidFill>
                <a:latin typeface="Trebuchet MS" pitchFamily="34" charset="0"/>
              </a:endParaRPr>
            </a:p>
            <a:p>
              <a:pPr algn="ctr"/>
              <a:endParaRPr lang="en-US" sz="2400" b="1" dirty="0">
                <a:solidFill>
                  <a:schemeClr val="bg1"/>
                </a:solidFill>
                <a:latin typeface="Trebuchet MS" pitchFamily="34" charset="0"/>
              </a:endParaRPr>
            </a:p>
            <a:p>
              <a:pPr algn="ctr"/>
              <a:r>
                <a:rPr lang="en-US" sz="4000" b="1" spc="600" dirty="0">
                  <a:solidFill>
                    <a:schemeClr val="bg1"/>
                  </a:solidFill>
                  <a:latin typeface="Trebuchet MS" pitchFamily="34" charset="0"/>
                </a:rPr>
                <a:t>QUICK START</a:t>
              </a:r>
            </a:p>
            <a:p>
              <a:pPr algn="ctr"/>
              <a:endParaRPr lang="en-US" sz="3200" b="1"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Zoom in and out</a:t>
              </a:r>
            </a:p>
            <a:p>
              <a:pPr marL="1892300" indent="-1892300" algn="l" defTabSz="850900"/>
              <a:r>
                <a:rPr lang="en-US" sz="2400" b="0" baseline="0" dirty="0">
                  <a:solidFill>
                    <a:schemeClr val="bg1"/>
                  </a:solidFill>
                  <a:latin typeface="Trebuchet MS" pitchFamily="34" charset="0"/>
                </a:rPr>
                <a:t>	</a:t>
              </a:r>
              <a:r>
                <a:rPr lang="en-US" sz="2400" b="0" baseline="0" dirty="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dirty="0">
                  <a:solidFill>
                    <a:schemeClr val="bg1">
                      <a:lumMod val="75000"/>
                    </a:schemeClr>
                  </a:solidFill>
                  <a:latin typeface="Trebuchet MS" pitchFamily="34" charset="0"/>
                </a:rPr>
                <a:t>	</a:t>
              </a:r>
              <a:r>
                <a:rPr lang="en-US" sz="2400" b="0" baseline="0" dirty="0">
                  <a:solidFill>
                    <a:schemeClr val="bg1">
                      <a:lumMod val="75000"/>
                    </a:schemeClr>
                  </a:solidFill>
                  <a:latin typeface="Trebuchet MS" pitchFamily="34" charset="0"/>
                </a:rPr>
                <a:t>Go to VIEW &gt; ZOOM.</a:t>
              </a:r>
            </a:p>
            <a:p>
              <a:pPr algn="l"/>
              <a:endParaRPr lang="en-US" sz="2800" b="0"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Title, Authors, and Affiliations</a:t>
              </a:r>
            </a:p>
            <a:p>
              <a:pPr algn="l"/>
              <a:r>
                <a:rPr lang="en-US" sz="2400" b="0" baseline="0" dirty="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a:solidFill>
                  <a:schemeClr val="bg1">
                    <a:lumMod val="75000"/>
                  </a:schemeClr>
                </a:solidFill>
                <a:latin typeface="Trebuchet MS" pitchFamily="34" charset="0"/>
              </a:endParaRPr>
            </a:p>
            <a:p>
              <a:pPr algn="l"/>
              <a:r>
                <a:rPr lang="en-US" sz="2400" b="1" spc="300" baseline="0" dirty="0">
                  <a:solidFill>
                    <a:srgbClr val="FFC000"/>
                  </a:solidFill>
                  <a:latin typeface="Trebuchet MS" pitchFamily="34" charset="0"/>
                </a:rPr>
                <a:t>TIP</a:t>
              </a:r>
              <a:r>
                <a:rPr lang="en-US" sz="2400" b="1" baseline="0" dirty="0">
                  <a:solidFill>
                    <a:srgbClr val="FFC000"/>
                  </a:solidFill>
                  <a:latin typeface="Trebuchet MS" pitchFamily="34" charset="0"/>
                </a:rPr>
                <a:t>: </a:t>
              </a:r>
              <a:r>
                <a:rPr lang="en-US" sz="2400" b="0" baseline="0" dirty="0">
                  <a:solidFill>
                    <a:schemeClr val="bg1">
                      <a:lumMod val="75000"/>
                    </a:schemeClr>
                  </a:solidFill>
                  <a:latin typeface="Trebuchet MS" pitchFamily="34" charset="0"/>
                </a:rPr>
                <a:t>The font size of your title should be bigger than your name(s) and institution name(s).</a:t>
              </a:r>
            </a:p>
            <a:p>
              <a:pPr algn="l"/>
              <a:br>
                <a:rPr lang="en-US" sz="2800" b="1" baseline="0" dirty="0">
                  <a:solidFill>
                    <a:schemeClr val="bg1"/>
                  </a:solidFill>
                  <a:latin typeface="Trebuchet MS" pitchFamily="34" charset="0"/>
                </a:rPr>
              </a:br>
              <a:endParaRPr lang="en-US" sz="2800" b="1" dirty="0">
                <a:solidFill>
                  <a:schemeClr val="bg1"/>
                </a:solidFill>
                <a:latin typeface="Trebuchet MS" pitchFamily="34" charset="0"/>
              </a:endParaRPr>
            </a:p>
            <a:p>
              <a:pPr algn="ctr"/>
              <a:endParaRPr lang="en-US" sz="2800" b="1" dirty="0">
                <a:solidFill>
                  <a:srgbClr val="FFC000"/>
                </a:solidFill>
                <a:latin typeface="Trebuchet MS" pitchFamily="34" charset="0"/>
              </a:endParaRPr>
            </a:p>
            <a:p>
              <a:pPr algn="ctr"/>
              <a:endParaRPr lang="en-US" sz="2800" b="1" dirty="0">
                <a:solidFill>
                  <a:srgbClr val="FFC000"/>
                </a:solidFill>
                <a:latin typeface="Trebuchet MS" pitchFamily="34" charset="0"/>
              </a:endParaRPr>
            </a:p>
            <a:p>
              <a:pPr algn="ctr"/>
              <a:r>
                <a:rPr lang="en-US" sz="3200" b="1" dirty="0">
                  <a:solidFill>
                    <a:srgbClr val="FFC000"/>
                  </a:solidFill>
                  <a:latin typeface="Trebuchet MS" pitchFamily="34" charset="0"/>
                </a:rPr>
                <a:t>Adding Logos</a:t>
              </a:r>
              <a:r>
                <a:rPr lang="en-US" sz="3200" b="1" baseline="0" dirty="0">
                  <a:solidFill>
                    <a:srgbClr val="FFC000"/>
                  </a:solidFill>
                  <a:latin typeface="Trebuchet MS" pitchFamily="34" charset="0"/>
                </a:rPr>
                <a:t> / Seals</a:t>
              </a:r>
            </a:p>
            <a:p>
              <a:pPr algn="l"/>
              <a:r>
                <a:rPr lang="en-US" sz="2400" b="0" baseline="0" dirty="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a:solidFill>
                  <a:schemeClr val="bg1">
                    <a:lumMod val="75000"/>
                  </a:schemeClr>
                </a:solidFill>
                <a:latin typeface="Trebuchet MS" pitchFamily="34" charset="0"/>
              </a:endParaRPr>
            </a:p>
            <a:p>
              <a:pPr algn="l"/>
              <a:r>
                <a:rPr lang="en-US" sz="2400" b="1" spc="300" baseline="0" dirty="0">
                  <a:solidFill>
                    <a:srgbClr val="FFC000"/>
                  </a:solidFill>
                  <a:latin typeface="Trebuchet MS" pitchFamily="34" charset="0"/>
                </a:rPr>
                <a:t>TIP:</a:t>
              </a:r>
              <a:r>
                <a:rPr lang="en-US" sz="2400" b="1" spc="0" baseline="0" dirty="0">
                  <a:solidFill>
                    <a:srgbClr val="FFC000"/>
                  </a:solidFill>
                  <a:latin typeface="Trebuchet MS" pitchFamily="34" charset="0"/>
                </a:rPr>
                <a:t> </a:t>
              </a:r>
              <a:r>
                <a:rPr lang="en-US" sz="2400" b="0" baseline="0" dirty="0">
                  <a:solidFill>
                    <a:schemeClr val="bg1">
                      <a:lumMod val="75000"/>
                    </a:schemeClr>
                  </a:solidFill>
                  <a:latin typeface="Trebuchet MS" pitchFamily="34" charset="0"/>
                </a:rPr>
                <a:t>See if your school’s logo is available on our free poster templates page.</a:t>
              </a:r>
            </a:p>
            <a:p>
              <a:pPr algn="l"/>
              <a:endParaRPr lang="en-US" sz="2400" b="0" baseline="0" dirty="0">
                <a:latin typeface="Trebuchet MS" pitchFamily="34" charset="0"/>
              </a:endParaRPr>
            </a:p>
            <a:p>
              <a:pPr algn="ctr"/>
              <a:r>
                <a:rPr lang="en-US" sz="3200" b="1" baseline="0" dirty="0">
                  <a:solidFill>
                    <a:srgbClr val="FFC000"/>
                  </a:solidFill>
                  <a:latin typeface="Trebuchet MS" pitchFamily="34" charset="0"/>
                </a:rPr>
                <a:t>Photographs / Graphics</a:t>
              </a:r>
            </a:p>
            <a:p>
              <a:pPr algn="l" defTabSz="977900"/>
              <a:r>
                <a:rPr lang="en-US" sz="2400" b="0" baseline="0" dirty="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a:solidFill>
                    <a:schemeClr val="bg1">
                      <a:lumMod val="75000"/>
                    </a:schemeClr>
                  </a:solidFill>
                  <a:latin typeface="Trebuchet MS" pitchFamily="34" charset="0"/>
                </a:rPr>
                <a:t>disproportionally.</a:t>
              </a:r>
            </a:p>
            <a:p>
              <a:pPr algn="l" defTabSz="977900"/>
              <a:endParaRPr lang="en-US" sz="2400" b="0" baseline="0" dirty="0">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r>
                <a:rPr lang="en-US" sz="3200" b="1" baseline="0" dirty="0">
                  <a:solidFill>
                    <a:srgbClr val="FFC000"/>
                  </a:solidFill>
                  <a:latin typeface="Trebuchet MS" pitchFamily="34" charset="0"/>
                </a:rPr>
                <a:t>Image Quality Check</a:t>
              </a:r>
            </a:p>
            <a:p>
              <a:pPr lvl="0" algn="l" defTabSz="977900"/>
              <a:r>
                <a:rPr lang="en-US" sz="2400" b="0" baseline="0" dirty="0">
                  <a:solidFill>
                    <a:schemeClr val="bg1">
                      <a:lumMod val="75000"/>
                    </a:schemeClr>
                  </a:solidFill>
                  <a:latin typeface="Trebuchet MS" pitchFamily="34" charset="0"/>
                </a:rPr>
                <a:t>Zoom in and look at your images at 100% magnification. If they look good they will print well. </a:t>
              </a:r>
              <a:endParaRPr lang="en-US" sz="2800" b="0" dirty="0">
                <a:latin typeface="Trebuchet MS" pitchFamily="34" charset="0"/>
              </a:endParaRPr>
            </a:p>
          </p:txBody>
        </p:sp>
        <p:cxnSp>
          <p:nvCxnSpPr>
            <p:cNvPr id="56" name="Straight Connector 55"/>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57" name="Picture 56"/>
            <p:cNvPicPr>
              <a:picLocks noChangeAspect="1"/>
            </p:cNvPicPr>
            <p:nvPr userDrawn="1"/>
          </p:nvPicPr>
          <p:blipFill>
            <a:blip r:embed="rId10"/>
            <a:stretch>
              <a:fillRect/>
            </a:stretch>
          </p:blipFill>
          <p:spPr>
            <a:xfrm>
              <a:off x="-10740740" y="10261718"/>
              <a:ext cx="1597666" cy="1201935"/>
            </a:xfrm>
            <a:prstGeom prst="rect">
              <a:avLst/>
            </a:prstGeom>
          </p:spPr>
        </p:pic>
        <p:pic>
          <p:nvPicPr>
            <p:cNvPr id="58" name="Picture 57"/>
            <p:cNvPicPr>
              <a:picLocks noChangeAspect="1"/>
            </p:cNvPicPr>
            <p:nvPr userDrawn="1"/>
          </p:nvPicPr>
          <p:blipFill>
            <a:blip r:embed="rId11"/>
            <a:stretch>
              <a:fillRect/>
            </a:stretch>
          </p:blipFill>
          <p:spPr>
            <a:xfrm>
              <a:off x="-10732765" y="15696927"/>
              <a:ext cx="9986808" cy="1053596"/>
            </a:xfrm>
            <a:prstGeom prst="rect">
              <a:avLst/>
            </a:prstGeom>
          </p:spPr>
        </p:pic>
        <p:grpSp>
          <p:nvGrpSpPr>
            <p:cNvPr id="59" name="Group 58"/>
            <p:cNvGrpSpPr/>
            <p:nvPr userDrawn="1"/>
          </p:nvGrpSpPr>
          <p:grpSpPr>
            <a:xfrm>
              <a:off x="-9744993" y="23540957"/>
              <a:ext cx="7531182" cy="2120439"/>
              <a:chOff x="-4470427" y="11016658"/>
              <a:chExt cx="3470785" cy="974220"/>
            </a:xfrm>
          </p:grpSpPr>
          <p:grpSp>
            <p:nvGrpSpPr>
              <p:cNvPr id="65" name="Group 64"/>
              <p:cNvGrpSpPr/>
              <p:nvPr userDrawn="1"/>
            </p:nvGrpSpPr>
            <p:grpSpPr>
              <a:xfrm>
                <a:off x="-2783495" y="11060886"/>
                <a:ext cx="624431" cy="893535"/>
                <a:chOff x="-3958697" y="11117435"/>
                <a:chExt cx="779338" cy="1280430"/>
              </a:xfrm>
            </p:grpSpPr>
            <p:pic>
              <p:nvPicPr>
                <p:cNvPr id="71" name="Picture 70"/>
                <p:cNvPicPr>
                  <a:picLocks noChangeAspect="1"/>
                </p:cNvPicPr>
                <p:nvPr userDrawn="1"/>
              </p:nvPicPr>
              <p:blipFill>
                <a:blip r:embed="rId12"/>
                <a:stretch>
                  <a:fillRect/>
                </a:stretch>
              </p:blipFill>
              <p:spPr>
                <a:xfrm>
                  <a:off x="-3948160" y="11117435"/>
                  <a:ext cx="768801" cy="1090857"/>
                </a:xfrm>
                <a:prstGeom prst="rect">
                  <a:avLst/>
                </a:prstGeom>
              </p:spPr>
            </p:pic>
            <p:sp>
              <p:nvSpPr>
                <p:cNvPr id="72" name="TextBox 71"/>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dirty="0">
                      <a:solidFill>
                        <a:schemeClr val="tx1"/>
                      </a:solidFill>
                    </a:rPr>
                    <a:t>ORIGINAL</a:t>
                  </a:r>
                </a:p>
              </p:txBody>
            </p:sp>
          </p:grpSp>
          <p:grpSp>
            <p:nvGrpSpPr>
              <p:cNvPr id="66" name="Group 65"/>
              <p:cNvGrpSpPr/>
              <p:nvPr userDrawn="1"/>
            </p:nvGrpSpPr>
            <p:grpSpPr>
              <a:xfrm>
                <a:off x="-2033159" y="11060889"/>
                <a:ext cx="1033517" cy="893529"/>
                <a:chOff x="-2921738" y="11200127"/>
                <a:chExt cx="1420279" cy="1227904"/>
              </a:xfrm>
            </p:grpSpPr>
            <p:pic>
              <p:nvPicPr>
                <p:cNvPr id="69" name="Picture 68"/>
                <p:cNvPicPr>
                  <a:picLocks noChangeAspect="1"/>
                </p:cNvPicPr>
                <p:nvPr userDrawn="1"/>
              </p:nvPicPr>
              <p:blipFill>
                <a:blip r:embed="rId12"/>
                <a:stretch>
                  <a:fillRect/>
                </a:stretch>
              </p:blipFill>
              <p:spPr>
                <a:xfrm>
                  <a:off x="-2921738" y="11200127"/>
                  <a:ext cx="1420279" cy="1029694"/>
                </a:xfrm>
                <a:prstGeom prst="rect">
                  <a:avLst/>
                </a:prstGeom>
              </p:spPr>
            </p:pic>
            <p:sp>
              <p:nvSpPr>
                <p:cNvPr id="70" name="TextBox 69"/>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dirty="0">
                      <a:solidFill>
                        <a:schemeClr val="bg1"/>
                      </a:solidFill>
                    </a:rPr>
                    <a:t>DISTORTED</a:t>
                  </a:r>
                  <a:endParaRPr lang="en-US" sz="700" b="1" dirty="0">
                    <a:solidFill>
                      <a:schemeClr val="bg1"/>
                    </a:solidFill>
                  </a:endParaRPr>
                </a:p>
              </p:txBody>
            </p:sp>
          </p:grpSp>
          <p:pic>
            <p:nvPicPr>
              <p:cNvPr id="67" name="Picture 66"/>
              <p:cNvPicPr>
                <a:picLocks noChangeAspect="1"/>
              </p:cNvPicPr>
              <p:nvPr userDrawn="1"/>
            </p:nvPicPr>
            <p:blipFill>
              <a:blip r:embed="rId13"/>
              <a:stretch>
                <a:fillRect/>
              </a:stretch>
            </p:blipFill>
            <p:spPr>
              <a:xfrm>
                <a:off x="-4470427" y="11016658"/>
                <a:ext cx="1098742" cy="847761"/>
              </a:xfrm>
              <a:prstGeom prst="rect">
                <a:avLst/>
              </a:prstGeom>
            </p:spPr>
          </p:pic>
          <p:sp>
            <p:nvSpPr>
              <p:cNvPr id="68" name="TextBox 67"/>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dirty="0">
                    <a:solidFill>
                      <a:schemeClr val="bg1"/>
                    </a:solidFill>
                  </a:rPr>
                  <a:t>Corner</a:t>
                </a:r>
                <a:r>
                  <a:rPr lang="en-US" sz="1600" baseline="0" dirty="0">
                    <a:solidFill>
                      <a:schemeClr val="bg1"/>
                    </a:solidFill>
                  </a:rPr>
                  <a:t> handles</a:t>
                </a:r>
                <a:endParaRPr lang="en-US" sz="1600" dirty="0">
                  <a:solidFill>
                    <a:schemeClr val="bg1"/>
                  </a:solidFill>
                </a:endParaRPr>
              </a:p>
            </p:txBody>
          </p:sp>
        </p:grpSp>
        <p:grpSp>
          <p:nvGrpSpPr>
            <p:cNvPr id="60" name="Group 59"/>
            <p:cNvGrpSpPr/>
            <p:nvPr userDrawn="1"/>
          </p:nvGrpSpPr>
          <p:grpSpPr>
            <a:xfrm>
              <a:off x="-10398793" y="27751410"/>
              <a:ext cx="9323012" cy="2453251"/>
              <a:chOff x="-4754996" y="12734136"/>
              <a:chExt cx="4296559" cy="1127128"/>
            </a:xfrm>
          </p:grpSpPr>
          <p:graphicFrame>
            <p:nvGraphicFramePr>
              <p:cNvPr id="61" name="Object 60"/>
              <p:cNvGraphicFramePr>
                <a:graphicFrameLocks noChangeAspect="1"/>
              </p:cNvGraphicFramePr>
              <p:nvPr userDrawn="1">
                <p:extLst>
                  <p:ext uri="{D42A27DB-BD31-4B8C-83A1-F6EECF244321}">
                    <p14:modId xmlns:p14="http://schemas.microsoft.com/office/powerpoint/2010/main" val="1199812768"/>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name="Image" r:id="rId14" imgW="1828440" imgH="1117440" progId="Photoshop.Image.13">
                      <p:embed/>
                    </p:oleObj>
                  </mc:Choice>
                  <mc:Fallback>
                    <p:oleObj name="Image" r:id="rId14" imgW="1828440" imgH="1117440" progId="Photoshop.Image.13">
                      <p:embed/>
                      <p:pic>
                        <p:nvPicPr>
                          <p:cNvPr id="0" name=""/>
                          <p:cNvPicPr/>
                          <p:nvPr/>
                        </p:nvPicPr>
                        <p:blipFill>
                          <a:blip r:embed="rId15"/>
                          <a:stretch>
                            <a:fillRect/>
                          </a:stretch>
                        </p:blipFill>
                        <p:spPr>
                          <a:xfrm>
                            <a:off x="-4533347" y="12734142"/>
                            <a:ext cx="1828800" cy="1117600"/>
                          </a:xfrm>
                          <a:prstGeom prst="rect">
                            <a:avLst/>
                          </a:prstGeom>
                        </p:spPr>
                      </p:pic>
                    </p:oleObj>
                  </mc:Fallback>
                </mc:AlternateContent>
              </a:graphicData>
            </a:graphic>
          </p:graphicFrame>
          <p:graphicFrame>
            <p:nvGraphicFramePr>
              <p:cNvPr id="62" name="Object 61"/>
              <p:cNvGraphicFramePr>
                <a:graphicFrameLocks noChangeAspect="1"/>
              </p:cNvGraphicFramePr>
              <p:nvPr userDrawn="1">
                <p:extLst>
                  <p:ext uri="{D42A27DB-BD31-4B8C-83A1-F6EECF244321}">
                    <p14:modId xmlns:p14="http://schemas.microsoft.com/office/powerpoint/2010/main" val="4096349677"/>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name="Image" r:id="rId16" imgW="1828440" imgH="1117440" progId="Photoshop.Image.13">
                      <p:embed/>
                    </p:oleObj>
                  </mc:Choice>
                  <mc:Fallback>
                    <p:oleObj name="Image" r:id="rId16" imgW="1828440" imgH="1117440" progId="Photoshop.Image.13">
                      <p:embed/>
                      <p:pic>
                        <p:nvPicPr>
                          <p:cNvPr id="0" name=""/>
                          <p:cNvPicPr/>
                          <p:nvPr/>
                        </p:nvPicPr>
                        <p:blipFill>
                          <a:blip r:embed="rId17"/>
                          <a:stretch>
                            <a:fillRect/>
                          </a:stretch>
                        </p:blipFill>
                        <p:spPr>
                          <a:xfrm>
                            <a:off x="-2456641" y="12737835"/>
                            <a:ext cx="1828800" cy="1117600"/>
                          </a:xfrm>
                          <a:prstGeom prst="rect">
                            <a:avLst/>
                          </a:prstGeom>
                        </p:spPr>
                      </p:pic>
                    </p:oleObj>
                  </mc:Fallback>
                </mc:AlternateContent>
              </a:graphicData>
            </a:graphic>
          </p:graphicFrame>
          <p:sp>
            <p:nvSpPr>
              <p:cNvPr id="63" name="TextBox 62"/>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dirty="0">
                    <a:solidFill>
                      <a:srgbClr val="92D050"/>
                    </a:solidFill>
                  </a:rPr>
                  <a:t>Good</a:t>
                </a:r>
                <a:r>
                  <a:rPr lang="en-US" sz="1600" baseline="0" dirty="0">
                    <a:solidFill>
                      <a:srgbClr val="92D050"/>
                    </a:solidFill>
                  </a:rPr>
                  <a:t> </a:t>
                </a:r>
                <a:r>
                  <a:rPr lang="en-US" sz="1600" baseline="0" dirty="0">
                    <a:solidFill>
                      <a:schemeClr val="bg1"/>
                    </a:solidFill>
                  </a:rPr>
                  <a:t>printing quality</a:t>
                </a:r>
                <a:endParaRPr lang="en-US" sz="1600" dirty="0">
                  <a:solidFill>
                    <a:schemeClr val="bg1"/>
                  </a:solidFill>
                </a:endParaRPr>
              </a:p>
            </p:txBody>
          </p:sp>
          <p:sp>
            <p:nvSpPr>
              <p:cNvPr id="64" name="TextBox 63"/>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dirty="0">
                    <a:solidFill>
                      <a:srgbClr val="FF0000"/>
                    </a:solidFill>
                  </a:rPr>
                  <a:t>Bad </a:t>
                </a:r>
                <a:r>
                  <a:rPr lang="en-US" sz="1600" dirty="0">
                    <a:solidFill>
                      <a:schemeClr val="bg1"/>
                    </a:solidFill>
                  </a:rPr>
                  <a:t>printing quality</a:t>
                </a:r>
              </a:p>
            </p:txBody>
          </p:sp>
        </p:grpSp>
      </p:grpSp>
      <p:sp>
        <p:nvSpPr>
          <p:cNvPr id="40" name="Text Box 14"/>
          <p:cNvSpPr txBox="1">
            <a:spLocks noChangeArrowheads="1"/>
          </p:cNvSpPr>
          <p:nvPr userDrawn="1"/>
        </p:nvSpPr>
        <p:spPr bwMode="auto">
          <a:xfrm>
            <a:off x="1567305" y="32315729"/>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50000"/>
              </a:schemeClr>
            </a:gs>
            <a:gs pos="34000">
              <a:schemeClr val="tx2">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0"/>
          </a:xfrm>
          <a:prstGeom prst="rect">
            <a:avLst/>
          </a:prstGeom>
          <a:solidFill>
            <a:schemeClr val="accent5">
              <a:lumMod val="75000"/>
            </a:schemeClr>
          </a:solidFill>
          <a:ln w="9525">
            <a:solidFill>
              <a:schemeClr val="tx1"/>
            </a:solid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0" y="4805363"/>
            <a:ext cx="43891200" cy="152400"/>
          </a:xfrm>
          <a:prstGeom prst="rect">
            <a:avLst/>
          </a:prstGeom>
          <a:solidFill>
            <a:schemeClr val="accent5">
              <a:lumMod val="50000"/>
            </a:schemeClr>
          </a:solidFill>
          <a:ln w="152400">
            <a:noFill/>
            <a:miter lim="800000"/>
            <a:headEnd/>
            <a:tailEnd/>
          </a:ln>
          <a:effectLst/>
        </p:spPr>
        <p:txBody>
          <a:bodyPr wrap="none" lIns="91436" tIns="45717" rIns="91436" bIns="45717" anchor="ctr"/>
          <a:lstStyle/>
          <a:p>
            <a:pPr>
              <a:defRPr/>
            </a:pPr>
            <a:endParaRPr lang="en-US" dirty="0"/>
          </a:p>
        </p:txBody>
      </p:sp>
      <p:sp>
        <p:nvSpPr>
          <p:cNvPr id="21" name="Rounded Rectangle 20"/>
          <p:cNvSpPr/>
          <p:nvPr userDrawn="1"/>
        </p:nvSpPr>
        <p:spPr>
          <a:xfrm>
            <a:off x="922338" y="5257800"/>
            <a:ext cx="10050462"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userDrawn="1"/>
        </p:nvSpPr>
        <p:spPr>
          <a:xfrm>
            <a:off x="11652906" y="5294469"/>
            <a:ext cx="10050462"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userDrawn="1"/>
        </p:nvSpPr>
        <p:spPr>
          <a:xfrm>
            <a:off x="22383474" y="5294468"/>
            <a:ext cx="20724813" cy="26736675"/>
          </a:xfrm>
          <a:prstGeom prst="roundRect">
            <a:avLst>
              <a:gd name="adj" fmla="val 2853"/>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userDrawn="1"/>
        </p:nvGrpSpPr>
        <p:grpSpPr>
          <a:xfrm>
            <a:off x="44157839" y="-55065"/>
            <a:ext cx="11062139" cy="32973465"/>
            <a:chOff x="44157839" y="-55065"/>
            <a:chExt cx="11062139" cy="32973465"/>
          </a:xfrm>
        </p:grpSpPr>
        <p:sp>
          <p:nvSpPr>
            <p:cNvPr id="44" name="Rectangle 43"/>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a:solidFill>
                    <a:schemeClr val="bg1"/>
                  </a:solidFill>
                  <a:latin typeface="Trebuchet MS" pitchFamily="34" charset="0"/>
                </a:rPr>
                <a:t>QUICK START (cont.)</a:t>
              </a:r>
            </a:p>
            <a:p>
              <a:pPr algn="ctr"/>
              <a:endParaRPr lang="en-US" sz="3600" b="1"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r>
                <a:rPr lang="en-US" sz="2400" b="0" baseline="0" dirty="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a:solidFill>
                  <a:schemeClr val="bg1">
                    <a:lumMod val="75000"/>
                  </a:schemeClr>
                </a:solidFill>
                <a:latin typeface="Trebuchet MS" pitchFamily="34" charset="0"/>
              </a:endParaRPr>
            </a:p>
            <a:p>
              <a:pPr algn="ctr"/>
              <a:r>
                <a:rPr lang="en-US" sz="3200" b="1" baseline="0" dirty="0">
                  <a:solidFill>
                    <a:srgbClr val="FFC000"/>
                  </a:solidFill>
                  <a:latin typeface="Trebuchet MS" pitchFamily="34" charset="0"/>
                </a:rPr>
                <a:t>How to add Text</a:t>
              </a:r>
            </a:p>
            <a:p>
              <a:pPr marL="3265488" lvl="2" indent="0" algn="l" defTabSz="114300"/>
              <a:r>
                <a:rPr lang="en-US" sz="2400" b="0" baseline="0" dirty="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a:solidFill>
                    <a:schemeClr val="bg1">
                      <a:lumMod val="75000"/>
                    </a:schemeClr>
                  </a:solidFill>
                  <a:latin typeface="Trebuchet MS" pitchFamily="34" charset="0"/>
                </a:rPr>
                <a:t> </a:t>
              </a:r>
              <a:r>
                <a:rPr kumimoji="0" lang="en-US" sz="3200" b="1" i="0" u="none" strike="noStrike" kern="1200" cap="none" spc="0" normalizeH="0" baseline="0" noProof="0" dirty="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a:solidFill>
                  <a:schemeClr val="bg1">
                    <a:lumMod val="75000"/>
                  </a:schemeClr>
                </a:solidFill>
                <a:latin typeface="Trebuchet MS" pitchFamily="34" charset="0"/>
              </a:endParaRPr>
            </a:p>
            <a:p>
              <a:pPr marL="1518341" lvl="2" indent="0" algn="l" defTabSz="114300"/>
              <a:endParaRPr lang="en-US" sz="2400" b="0" baseline="0" dirty="0">
                <a:solidFill>
                  <a:schemeClr val="bg1">
                    <a:lumMod val="75000"/>
                  </a:schemeClr>
                </a:solidFill>
                <a:latin typeface="Trebuchet MS" pitchFamily="34" charset="0"/>
              </a:endParaRPr>
            </a:p>
            <a:p>
              <a:pPr algn="ctr"/>
              <a:r>
                <a:rPr lang="en-US" sz="3200" b="1" baseline="0" dirty="0">
                  <a:solidFill>
                    <a:srgbClr val="FFC000"/>
                  </a:solidFill>
                  <a:latin typeface="Trebuchet MS" pitchFamily="34" charset="0"/>
                </a:rPr>
                <a:t>How to add Tables</a:t>
              </a:r>
            </a:p>
            <a:p>
              <a:pPr marL="1730375" lvl="1" indent="0" algn="l" defTabSz="114300"/>
              <a:r>
                <a:rPr lang="en-US" sz="2400" b="0" baseline="0" dirty="0">
                  <a:solidFill>
                    <a:schemeClr val="bg1">
                      <a:lumMod val="75000"/>
                    </a:schemeClr>
                  </a:solidFill>
                  <a:latin typeface="Trebuchet MS" pitchFamily="34" charset="0"/>
                </a:rPr>
                <a:t>To add a table from scratch go to the INSERT menu and </a:t>
              </a:r>
              <a:br>
                <a:rPr lang="en-US" sz="2400" b="0" baseline="0" dirty="0">
                  <a:solidFill>
                    <a:schemeClr val="bg1">
                      <a:lumMod val="75000"/>
                    </a:schemeClr>
                  </a:solidFill>
                  <a:latin typeface="Trebuchet MS" pitchFamily="34" charset="0"/>
                </a:rPr>
              </a:br>
              <a:r>
                <a:rPr lang="en-US" sz="2400" b="0" baseline="0" dirty="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lumMod val="75000"/>
                  </a:prstClr>
                </a:solidFill>
                <a:effectLst/>
                <a:uLnTx/>
                <a:uFillTx/>
                <a:latin typeface="Trebuchet MS" pitchFamily="34" charset="0"/>
              </a:endParaRPr>
            </a:p>
          </p:txBody>
        </p:sp>
        <p:graphicFrame>
          <p:nvGraphicFramePr>
            <p:cNvPr id="45" name="Object 44"/>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name="Image" r:id="rId4" imgW="4571280" imgH="1688760" progId="Photoshop.Image.13">
                    <p:embed/>
                  </p:oleObj>
                </mc:Choice>
                <mc:Fallback>
                  <p:oleObj name="Image" r:id="rId4" imgW="4571280" imgH="1688760" progId="Photoshop.Image.13">
                    <p:embed/>
                    <p:pic>
                      <p:nvPicPr>
                        <p:cNvPr id="45" name="Object 44"/>
                        <p:cNvPicPr/>
                        <p:nvPr/>
                      </p:nvPicPr>
                      <p:blipFill>
                        <a:blip r:embed="rId5"/>
                        <a:stretch>
                          <a:fillRect/>
                        </a:stretch>
                      </p:blipFill>
                      <p:spPr>
                        <a:xfrm>
                          <a:off x="46915679" y="3349444"/>
                          <a:ext cx="5586150" cy="2063772"/>
                        </a:xfrm>
                        <a:prstGeom prst="rect">
                          <a:avLst/>
                        </a:prstGeom>
                      </p:spPr>
                    </p:pic>
                  </p:oleObj>
                </mc:Fallback>
              </mc:AlternateContent>
            </a:graphicData>
          </a:graphic>
        </p:graphicFrame>
        <p:pic>
          <p:nvPicPr>
            <p:cNvPr id="46" name="Picture 45"/>
            <p:cNvPicPr>
              <a:picLocks noChangeAspect="1"/>
            </p:cNvPicPr>
            <p:nvPr userDrawn="1"/>
          </p:nvPicPr>
          <p:blipFill>
            <a:blip r:embed="rId6"/>
            <a:stretch>
              <a:fillRect/>
            </a:stretch>
          </p:blipFill>
          <p:spPr>
            <a:xfrm>
              <a:off x="44621819" y="7740040"/>
              <a:ext cx="2969584" cy="1370577"/>
            </a:xfrm>
            <a:prstGeom prst="rect">
              <a:avLst/>
            </a:prstGeom>
            <a:ln>
              <a:noFill/>
            </a:ln>
          </p:spPr>
        </p:pic>
        <p:graphicFrame>
          <p:nvGraphicFramePr>
            <p:cNvPr id="47" name="Object 46"/>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name="Image" r:id="rId7" imgW="1574280" imgH="1053720" progId="Photoshop.Image.13">
                    <p:embed/>
                  </p:oleObj>
                </mc:Choice>
                <mc:Fallback>
                  <p:oleObj name="Image" r:id="rId7" imgW="1574280" imgH="1053720" progId="Photoshop.Image.13">
                    <p:embed/>
                    <p:pic>
                      <p:nvPicPr>
                        <p:cNvPr id="47" name="Object 46"/>
                        <p:cNvPicPr/>
                        <p:nvPr/>
                      </p:nvPicPr>
                      <p:blipFill>
                        <a:blip r:embed="rId8"/>
                        <a:stretch>
                          <a:fillRect/>
                        </a:stretch>
                      </p:blipFill>
                      <p:spPr>
                        <a:xfrm>
                          <a:off x="44629619" y="12347263"/>
                          <a:ext cx="1482266" cy="992162"/>
                        </a:xfrm>
                        <a:prstGeom prst="rect">
                          <a:avLst/>
                        </a:prstGeom>
                      </p:spPr>
                    </p:pic>
                  </p:oleObj>
                </mc:Fallback>
              </mc:AlternateContent>
            </a:graphicData>
          </a:graphic>
        </p:graphicFrame>
        <p:grpSp>
          <p:nvGrpSpPr>
            <p:cNvPr id="48" name="Group 47"/>
            <p:cNvGrpSpPr/>
            <p:nvPr userDrawn="1"/>
          </p:nvGrpSpPr>
          <p:grpSpPr>
            <a:xfrm>
              <a:off x="44487207" y="29414560"/>
              <a:ext cx="10354213" cy="1265612"/>
              <a:chOff x="44200453" y="28362386"/>
              <a:chExt cx="9771399" cy="1090622"/>
            </a:xfrm>
          </p:grpSpPr>
          <p:sp>
            <p:nvSpPr>
              <p:cNvPr id="50" name="Rounded Rectangle 49"/>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7" descr="http://t2.gstatic.com/images?q=tbn:ANd9GcR4APHC6TT9w54M2zn_pvCiBxUNcspYPoVxirLRphBoJabfSvu7zw">
                <a:hlinkClick r:id="rId9"/>
              </p:cNvPr>
              <p:cNvPicPr>
                <a:picLocks noChangeAspect="1" noChangeArrowheads="1"/>
              </p:cNvPicPr>
              <p:nvPr userDrawn="1"/>
            </p:nvPicPr>
            <p:blipFill>
              <a:blip r:embed="rId10" cstate="print"/>
              <a:srcRect/>
              <a:stretch>
                <a:fillRect/>
              </a:stretch>
            </p:blipFill>
            <p:spPr bwMode="auto">
              <a:xfrm>
                <a:off x="44326393" y="28460718"/>
                <a:ext cx="914401" cy="914399"/>
              </a:xfrm>
              <a:prstGeom prst="rect">
                <a:avLst/>
              </a:prstGeom>
              <a:noFill/>
              <a:ln>
                <a:noFill/>
              </a:ln>
            </p:spPr>
          </p:pic>
          <p:sp>
            <p:nvSpPr>
              <p:cNvPr id="52" name="TextBox 51"/>
              <p:cNvSpPr txBox="1"/>
              <p:nvPr userDrawn="1"/>
            </p:nvSpPr>
            <p:spPr>
              <a:xfrm>
                <a:off x="45300663" y="28552305"/>
                <a:ext cx="8671189" cy="716099"/>
              </a:xfrm>
              <a:prstGeom prst="rect">
                <a:avLst/>
              </a:prstGeom>
              <a:noFill/>
              <a:ln>
                <a:noFill/>
              </a:ln>
            </p:spPr>
            <p:txBody>
              <a:bodyPr wrap="square" rtlCol="0">
                <a:spAutoFit/>
              </a:bodyPr>
              <a:lstStyle/>
              <a:p>
                <a:r>
                  <a:rPr lang="en-US" sz="2400" dirty="0">
                    <a:solidFill>
                      <a:schemeClr val="tx2"/>
                    </a:solidFill>
                    <a:latin typeface="Trebuchet MS" pitchFamily="34" charset="0"/>
                  </a:rPr>
                  <a:t>Student</a:t>
                </a:r>
                <a:r>
                  <a:rPr lang="en-US" sz="2400" baseline="0" dirty="0">
                    <a:solidFill>
                      <a:schemeClr val="tx2"/>
                    </a:solidFill>
                    <a:latin typeface="Trebuchet MS" pitchFamily="34" charset="0"/>
                  </a:rPr>
                  <a:t> discounts are available on our </a:t>
                </a:r>
                <a:r>
                  <a:rPr lang="en-US" sz="2400" baseline="0" dirty="0" err="1">
                    <a:solidFill>
                      <a:schemeClr val="tx2"/>
                    </a:solidFill>
                    <a:latin typeface="Trebuchet MS" pitchFamily="34" charset="0"/>
                  </a:rPr>
                  <a:t>Facebook</a:t>
                </a:r>
                <a:r>
                  <a:rPr lang="en-US" sz="2400" baseline="0" dirty="0">
                    <a:solidFill>
                      <a:schemeClr val="tx2"/>
                    </a:solidFill>
                    <a:latin typeface="Trebuchet MS" pitchFamily="34" charset="0"/>
                  </a:rPr>
                  <a:t> page.</a:t>
                </a:r>
                <a:br>
                  <a:rPr lang="en-US" sz="2400" baseline="0" dirty="0">
                    <a:solidFill>
                      <a:schemeClr val="tx2"/>
                    </a:solidFill>
                    <a:latin typeface="Trebuchet MS" pitchFamily="34" charset="0"/>
                  </a:rPr>
                </a:br>
                <a:r>
                  <a:rPr lang="en-US" sz="2400" baseline="0" dirty="0">
                    <a:solidFill>
                      <a:schemeClr val="tx2"/>
                    </a:solidFill>
                    <a:latin typeface="Trebuchet MS" pitchFamily="34" charset="0"/>
                  </a:rPr>
                  <a:t>Go to </a:t>
                </a:r>
                <a:r>
                  <a:rPr lang="en-US" sz="2400" u="sng" baseline="0" dirty="0">
                    <a:solidFill>
                      <a:schemeClr val="tx2"/>
                    </a:solidFill>
                    <a:latin typeface="Trebuchet MS" pitchFamily="34" charset="0"/>
                  </a:rPr>
                  <a:t>PosterPresentations.com</a:t>
                </a:r>
                <a:r>
                  <a:rPr lang="en-US" sz="2400" baseline="0" dirty="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sp>
          <p:nvSpPr>
            <p:cNvPr id="49" name="TextBox 48"/>
            <p:cNvSpPr txBox="1"/>
            <p:nvPr userDrawn="1"/>
          </p:nvSpPr>
          <p:spPr>
            <a:xfrm>
              <a:off x="44262808" y="31169782"/>
              <a:ext cx="6870215" cy="1399638"/>
            </a:xfrm>
            <a:prstGeom prst="rect">
              <a:avLst/>
            </a:prstGeom>
            <a:noFill/>
          </p:spPr>
          <p:txBody>
            <a:bodyPr wrap="square" lIns="65304" tIns="32651" rIns="65304" bIns="32651" rtlCol="0">
              <a:spAutoFit/>
            </a:bodyPr>
            <a:lstStyle/>
            <a:p>
              <a:pPr>
                <a:lnSpc>
                  <a:spcPts val="2600"/>
                </a:lnSpc>
              </a:pPr>
              <a:r>
                <a:rPr lang="en-US" sz="2800" dirty="0">
                  <a:solidFill>
                    <a:schemeClr val="bg1"/>
                  </a:solidFill>
                </a:rPr>
                <a:t>© 2015</a:t>
              </a:r>
              <a:r>
                <a:rPr lang="en-US" sz="2800" baseline="0" dirty="0">
                  <a:solidFill>
                    <a:schemeClr val="bg1"/>
                  </a:solidFill>
                </a:rPr>
                <a:t> </a:t>
              </a:r>
              <a:r>
                <a:rPr lang="en-US" sz="2800" dirty="0">
                  <a:solidFill>
                    <a:schemeClr val="bg1"/>
                  </a:solidFill>
                </a:rPr>
                <a:t>PosterPresentations.com</a:t>
              </a:r>
              <a:br>
                <a:rPr lang="en-US" sz="2800" dirty="0">
                  <a:solidFill>
                    <a:schemeClr val="bg1"/>
                  </a:solidFill>
                </a:rPr>
              </a:br>
              <a:r>
                <a:rPr lang="en-US" sz="2800" dirty="0">
                  <a:solidFill>
                    <a:schemeClr val="bg1"/>
                  </a:solidFill>
                </a:rPr>
                <a:t>    </a:t>
              </a:r>
              <a:r>
                <a:rPr lang="en-US" sz="2400" dirty="0">
                  <a:solidFill>
                    <a:schemeClr val="bg1"/>
                  </a:solidFill>
                </a:rPr>
                <a:t>2117 Fourth Street ,</a:t>
              </a:r>
              <a:r>
                <a:rPr lang="en-US" sz="2400" baseline="0" dirty="0">
                  <a:solidFill>
                    <a:schemeClr val="bg1"/>
                  </a:solidFill>
                </a:rPr>
                <a:t> Unit C        </a:t>
              </a:r>
            </a:p>
            <a:p>
              <a:pPr>
                <a:lnSpc>
                  <a:spcPts val="2600"/>
                </a:lnSpc>
              </a:pPr>
              <a:r>
                <a:rPr lang="en-US" sz="2400" baseline="0" dirty="0">
                  <a:solidFill>
                    <a:schemeClr val="bg1"/>
                  </a:solidFill>
                </a:rPr>
                <a:t>     Berkeley CA </a:t>
              </a:r>
              <a:r>
                <a:rPr lang="en-US" sz="2000" baseline="0" dirty="0">
                  <a:solidFill>
                    <a:schemeClr val="bg1"/>
                  </a:solidFill>
                </a:rPr>
                <a:t>94710</a:t>
              </a:r>
              <a:br>
                <a:rPr lang="en-US" sz="2400" baseline="0" dirty="0">
                  <a:solidFill>
                    <a:schemeClr val="bg1"/>
                  </a:solidFill>
                </a:rPr>
              </a:br>
              <a:r>
                <a:rPr lang="en-US" sz="2400" baseline="0" dirty="0">
                  <a:solidFill>
                    <a:schemeClr val="bg1"/>
                  </a:solidFill>
                </a:rPr>
                <a:t>    </a:t>
              </a:r>
              <a:r>
                <a:rPr lang="en-US" sz="2400" b="1" baseline="0" dirty="0">
                  <a:solidFill>
                    <a:srgbClr val="FFFF00"/>
                  </a:solidFill>
                </a:rPr>
                <a:t>posterpresenter@gmail.com</a:t>
              </a:r>
              <a:endParaRPr lang="en-US" sz="2800" b="1" dirty="0">
                <a:solidFill>
                  <a:srgbClr val="FFFF00"/>
                </a:solidFill>
              </a:endParaRPr>
            </a:p>
          </p:txBody>
        </p:sp>
      </p:grpSp>
      <p:grpSp>
        <p:nvGrpSpPr>
          <p:cNvPr id="53" name="Group 52"/>
          <p:cNvGrpSpPr/>
          <p:nvPr userDrawn="1"/>
        </p:nvGrpSpPr>
        <p:grpSpPr>
          <a:xfrm>
            <a:off x="-11225189" y="-1"/>
            <a:ext cx="11018865" cy="32918401"/>
            <a:chOff x="-11225189" y="-1"/>
            <a:chExt cx="11018865" cy="32918401"/>
          </a:xfrm>
        </p:grpSpPr>
        <p:sp>
          <p:nvSpPr>
            <p:cNvPr id="54" name="Rectangle 53"/>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a:solidFill>
                    <a:srgbClr val="FF0000"/>
                  </a:solidFill>
                  <a:latin typeface="Trebuchet MS" pitchFamily="34" charset="0"/>
                </a:rPr>
                <a:t>(—THIS SIDEBAR DOES NOT PRINT—)</a:t>
              </a:r>
              <a:endParaRPr lang="en-US" sz="3200" b="1" spc="600" dirty="0">
                <a:solidFill>
                  <a:schemeClr val="bg1"/>
                </a:solidFill>
                <a:latin typeface="Trebuchet MS" pitchFamily="34" charset="0"/>
              </a:endParaRPr>
            </a:p>
            <a:p>
              <a:pPr algn="ctr"/>
              <a:r>
                <a:rPr lang="en-US" sz="4000" b="1" spc="600" dirty="0">
                  <a:solidFill>
                    <a:schemeClr val="bg1"/>
                  </a:solidFill>
                  <a:latin typeface="Trebuchet MS" pitchFamily="34" charset="0"/>
                </a:rPr>
                <a:t>DESIGN</a:t>
              </a:r>
              <a:r>
                <a:rPr lang="en-US" sz="4000" b="1" spc="600" baseline="0" dirty="0">
                  <a:solidFill>
                    <a:schemeClr val="bg1"/>
                  </a:solidFill>
                  <a:latin typeface="Trebuchet MS" pitchFamily="34" charset="0"/>
                </a:rPr>
                <a:t> </a:t>
              </a:r>
              <a:r>
                <a:rPr lang="en-US" sz="4000" b="1" spc="600" dirty="0">
                  <a:solidFill>
                    <a:schemeClr val="bg1"/>
                  </a:solidFill>
                  <a:latin typeface="Trebuchet MS" pitchFamily="34" charset="0"/>
                </a:rPr>
                <a:t>GUIDE</a:t>
              </a:r>
            </a:p>
            <a:p>
              <a:pPr algn="ctr"/>
              <a:endParaRPr lang="en-US" sz="2800" b="1" dirty="0">
                <a:latin typeface="Trebuchet MS" pitchFamily="34" charset="0"/>
              </a:endParaRPr>
            </a:p>
            <a:p>
              <a:pPr defTabSz="3765639"/>
              <a:r>
                <a:rPr lang="en-US" sz="2800" i="0" dirty="0">
                  <a:latin typeface="Trebuchet MS" pitchFamily="34" charset="0"/>
                </a:rPr>
                <a:t>This PowerPoint</a:t>
              </a:r>
              <a:r>
                <a:rPr lang="en-US" sz="2800" i="0" baseline="0" dirty="0">
                  <a:latin typeface="Trebuchet MS" pitchFamily="34" charset="0"/>
                </a:rPr>
                <a:t> </a:t>
              </a:r>
              <a:r>
                <a:rPr lang="en-US" sz="2800" i="0" dirty="0">
                  <a:latin typeface="Trebuchet MS" pitchFamily="34" charset="0"/>
                </a:rPr>
                <a:t>2007 template produces</a:t>
              </a:r>
              <a:r>
                <a:rPr lang="en-US" sz="2800" i="0" baseline="0" dirty="0">
                  <a:latin typeface="Trebuchet MS" pitchFamily="34" charset="0"/>
                </a:rPr>
                <a:t> </a:t>
              </a:r>
              <a:r>
                <a:rPr lang="en-US" sz="2800" i="0" dirty="0">
                  <a:latin typeface="Trebuchet MS" pitchFamily="34" charset="0"/>
                </a:rPr>
                <a:t>a 36”x48” presentation poster. </a:t>
              </a:r>
              <a:r>
                <a:rPr lang="en-US" sz="2800" dirty="0">
                  <a:latin typeface="Trebuchet MS" pitchFamily="34" charset="0"/>
                </a:rPr>
                <a:t>You</a:t>
              </a:r>
              <a:r>
                <a:rPr lang="en-US" sz="2800" baseline="0" dirty="0">
                  <a:latin typeface="Trebuchet MS" pitchFamily="34" charset="0"/>
                </a:rPr>
                <a:t> can u</a:t>
              </a:r>
              <a:r>
                <a:rPr lang="en-US" sz="2800" dirty="0">
                  <a:latin typeface="Trebuchet MS" pitchFamily="34" charset="0"/>
                </a:rPr>
                <a:t>se</a:t>
              </a:r>
              <a:r>
                <a:rPr lang="en-US" sz="2800" baseline="0" dirty="0">
                  <a:latin typeface="Trebuchet MS" pitchFamily="34" charset="0"/>
                </a:rPr>
                <a:t> it to create your research poster and </a:t>
              </a:r>
              <a:r>
                <a:rPr lang="en-US" sz="2800" dirty="0">
                  <a:latin typeface="Trebuchet MS" pitchFamily="34" charset="0"/>
                </a:rPr>
                <a:t>save valuable time placing titles, subtitles,</a:t>
              </a:r>
              <a:r>
                <a:rPr lang="en-US" sz="2800" baseline="0" dirty="0">
                  <a:latin typeface="Trebuchet MS" pitchFamily="34" charset="0"/>
                </a:rPr>
                <a:t> text, and graphics</a:t>
              </a:r>
              <a:r>
                <a:rPr lang="en-US" sz="2800" dirty="0">
                  <a:latin typeface="Trebuchet MS" pitchFamily="34" charset="0"/>
                </a:rPr>
                <a:t>. </a:t>
              </a:r>
            </a:p>
            <a:p>
              <a:pPr defTabSz="3765639"/>
              <a:endParaRPr lang="en-US" sz="2800" dirty="0">
                <a:latin typeface="Trebuchet MS" pitchFamily="34" charset="0"/>
              </a:endParaRPr>
            </a:p>
            <a:p>
              <a:pPr defTabSz="4389219"/>
              <a:r>
                <a:rPr lang="en-US" sz="2800" dirty="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a:solidFill>
                    <a:srgbClr val="FFC000"/>
                  </a:solidFill>
                  <a:latin typeface="Trebuchet MS" pitchFamily="34" charset="0"/>
                </a:rPr>
                <a:t>PosterPresentations.com</a:t>
              </a:r>
              <a:r>
                <a:rPr lang="en-US" sz="2800" b="1" dirty="0">
                  <a:solidFill>
                    <a:schemeClr val="bg1"/>
                  </a:solidFill>
                  <a:latin typeface="Trebuchet MS" pitchFamily="34" charset="0"/>
                </a:rPr>
                <a:t> </a:t>
              </a:r>
              <a:r>
                <a:rPr lang="en-US" sz="2800" dirty="0">
                  <a:solidFill>
                    <a:schemeClr val="bg1"/>
                  </a:solidFill>
                  <a:latin typeface="Trebuchet MS" pitchFamily="34" charset="0"/>
                </a:rPr>
                <a:t>and click on HELP DESK.</a:t>
              </a:r>
            </a:p>
            <a:p>
              <a:pPr defTabSz="4389219"/>
              <a:endParaRPr lang="en-US" sz="2800" dirty="0">
                <a:latin typeface="Trebuchet MS" pitchFamily="34" charset="0"/>
              </a:endParaRPr>
            </a:p>
            <a:p>
              <a:pPr defTabSz="4389219"/>
              <a:r>
                <a:rPr lang="en-US" sz="2800" dirty="0">
                  <a:solidFill>
                    <a:schemeClr val="bg1"/>
                  </a:solidFill>
                  <a:latin typeface="Trebuchet MS" pitchFamily="34" charset="0"/>
                </a:rPr>
                <a:t>When</a:t>
              </a:r>
              <a:r>
                <a:rPr lang="en-US" sz="2800" baseline="0" dirty="0">
                  <a:solidFill>
                    <a:schemeClr val="bg1"/>
                  </a:solidFill>
                  <a:latin typeface="Trebuchet MS" pitchFamily="34" charset="0"/>
                </a:rPr>
                <a:t> you are ready to print your poster</a:t>
              </a:r>
              <a:r>
                <a:rPr lang="en-US" sz="2800" dirty="0">
                  <a:solidFill>
                    <a:schemeClr val="bg1"/>
                  </a:solidFill>
                  <a:latin typeface="Trebuchet MS" pitchFamily="34" charset="0"/>
                </a:rPr>
                <a:t>,</a:t>
              </a:r>
              <a:r>
                <a:rPr lang="en-US" sz="2800" baseline="0" dirty="0">
                  <a:solidFill>
                    <a:schemeClr val="bg1"/>
                  </a:solidFill>
                  <a:latin typeface="Trebuchet MS" pitchFamily="34" charset="0"/>
                </a:rPr>
                <a:t> go online to </a:t>
              </a:r>
              <a:r>
                <a:rPr lang="en-US" sz="2800" b="0" dirty="0">
                  <a:solidFill>
                    <a:schemeClr val="bg1"/>
                  </a:solidFill>
                  <a:latin typeface="Trebuchet MS" pitchFamily="34" charset="0"/>
                </a:rPr>
                <a:t>PosterPresentations.com</a:t>
              </a:r>
              <a:br>
                <a:rPr lang="en-US" sz="2800" dirty="0">
                  <a:solidFill>
                    <a:schemeClr val="bg1"/>
                  </a:solidFill>
                  <a:latin typeface="Trebuchet MS" pitchFamily="34" charset="0"/>
                </a:rPr>
              </a:br>
              <a:endParaRPr lang="en-US" sz="2800" dirty="0">
                <a:solidFill>
                  <a:schemeClr val="bg1"/>
                </a:solidFill>
                <a:latin typeface="Trebuchet MS" pitchFamily="34" charset="0"/>
              </a:endParaRPr>
            </a:p>
            <a:p>
              <a:pPr algn="l" defTabSz="3765639"/>
              <a:r>
                <a:rPr lang="en-US" sz="2800" b="0" dirty="0">
                  <a:solidFill>
                    <a:schemeClr val="bg1"/>
                  </a:solidFill>
                  <a:latin typeface="Trebuchet MS" pitchFamily="34" charset="0"/>
                </a:rPr>
                <a:t>Need</a:t>
              </a:r>
              <a:r>
                <a:rPr lang="en-US" sz="2800" b="0" baseline="0" dirty="0">
                  <a:solidFill>
                    <a:schemeClr val="bg1"/>
                  </a:solidFill>
                  <a:latin typeface="Trebuchet MS" pitchFamily="34" charset="0"/>
                </a:rPr>
                <a:t> assistance? Call us at </a:t>
              </a:r>
              <a:r>
                <a:rPr lang="en-US" sz="2800" b="0" dirty="0">
                  <a:solidFill>
                    <a:srgbClr val="FFC000"/>
                  </a:solidFill>
                  <a:latin typeface="Trebuchet MS" pitchFamily="34" charset="0"/>
                </a:rPr>
                <a:t>1.510.649.3001</a:t>
              </a:r>
            </a:p>
            <a:p>
              <a:pPr algn="l" defTabSz="3765639"/>
              <a:endParaRPr lang="en-US" sz="3600" b="1" dirty="0">
                <a:solidFill>
                  <a:srgbClr val="FFFF00"/>
                </a:solidFill>
                <a:latin typeface="Trebuchet MS" pitchFamily="34" charset="0"/>
              </a:endParaRPr>
            </a:p>
            <a:p>
              <a:pPr algn="ctr"/>
              <a:endParaRPr lang="en-US" sz="2400" b="1" dirty="0">
                <a:solidFill>
                  <a:schemeClr val="bg1"/>
                </a:solidFill>
                <a:latin typeface="Trebuchet MS" pitchFamily="34" charset="0"/>
              </a:endParaRPr>
            </a:p>
            <a:p>
              <a:pPr algn="ctr"/>
              <a:r>
                <a:rPr lang="en-US" sz="4000" b="1" spc="600" dirty="0">
                  <a:solidFill>
                    <a:schemeClr val="bg1"/>
                  </a:solidFill>
                  <a:latin typeface="Trebuchet MS" pitchFamily="34" charset="0"/>
                </a:rPr>
                <a:t>QUICK START</a:t>
              </a:r>
            </a:p>
            <a:p>
              <a:pPr algn="ctr"/>
              <a:endParaRPr lang="en-US" sz="3200" b="1"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Zoom in and out</a:t>
              </a:r>
            </a:p>
            <a:p>
              <a:pPr marL="1892300" indent="-1892300" algn="l" defTabSz="850900"/>
              <a:r>
                <a:rPr lang="en-US" sz="2400" b="0" baseline="0" dirty="0">
                  <a:solidFill>
                    <a:schemeClr val="bg1"/>
                  </a:solidFill>
                  <a:latin typeface="Trebuchet MS" pitchFamily="34" charset="0"/>
                </a:rPr>
                <a:t>	</a:t>
              </a:r>
              <a:r>
                <a:rPr lang="en-US" sz="2400" b="0" baseline="0" dirty="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dirty="0">
                  <a:solidFill>
                    <a:schemeClr val="bg1">
                      <a:lumMod val="75000"/>
                    </a:schemeClr>
                  </a:solidFill>
                  <a:latin typeface="Trebuchet MS" pitchFamily="34" charset="0"/>
                </a:rPr>
                <a:t>	</a:t>
              </a:r>
              <a:r>
                <a:rPr lang="en-US" sz="2400" b="0" baseline="0" dirty="0">
                  <a:solidFill>
                    <a:schemeClr val="bg1">
                      <a:lumMod val="75000"/>
                    </a:schemeClr>
                  </a:solidFill>
                  <a:latin typeface="Trebuchet MS" pitchFamily="34" charset="0"/>
                </a:rPr>
                <a:t>Go to VIEW &gt; ZOOM.</a:t>
              </a:r>
            </a:p>
            <a:p>
              <a:pPr algn="l"/>
              <a:endParaRPr lang="en-US" sz="2800" b="0"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Title, Authors, and Affiliations</a:t>
              </a:r>
            </a:p>
            <a:p>
              <a:pPr algn="l"/>
              <a:r>
                <a:rPr lang="en-US" sz="2400" b="0" baseline="0" dirty="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a:solidFill>
                  <a:schemeClr val="bg1">
                    <a:lumMod val="75000"/>
                  </a:schemeClr>
                </a:solidFill>
                <a:latin typeface="Trebuchet MS" pitchFamily="34" charset="0"/>
              </a:endParaRPr>
            </a:p>
            <a:p>
              <a:pPr algn="l"/>
              <a:r>
                <a:rPr lang="en-US" sz="2400" b="1" spc="300" baseline="0" dirty="0">
                  <a:solidFill>
                    <a:srgbClr val="FFC000"/>
                  </a:solidFill>
                  <a:latin typeface="Trebuchet MS" pitchFamily="34" charset="0"/>
                </a:rPr>
                <a:t>TIP</a:t>
              </a:r>
              <a:r>
                <a:rPr lang="en-US" sz="2400" b="1" baseline="0" dirty="0">
                  <a:solidFill>
                    <a:srgbClr val="FFC000"/>
                  </a:solidFill>
                  <a:latin typeface="Trebuchet MS" pitchFamily="34" charset="0"/>
                </a:rPr>
                <a:t>: </a:t>
              </a:r>
              <a:r>
                <a:rPr lang="en-US" sz="2400" b="0" baseline="0" dirty="0">
                  <a:solidFill>
                    <a:schemeClr val="bg1">
                      <a:lumMod val="75000"/>
                    </a:schemeClr>
                  </a:solidFill>
                  <a:latin typeface="Trebuchet MS" pitchFamily="34" charset="0"/>
                </a:rPr>
                <a:t>The font size of your title should be bigger than your name(s) and institution name(s).</a:t>
              </a:r>
            </a:p>
            <a:p>
              <a:pPr algn="l"/>
              <a:br>
                <a:rPr lang="en-US" sz="2800" b="1" baseline="0" dirty="0">
                  <a:solidFill>
                    <a:schemeClr val="bg1"/>
                  </a:solidFill>
                  <a:latin typeface="Trebuchet MS" pitchFamily="34" charset="0"/>
                </a:rPr>
              </a:br>
              <a:endParaRPr lang="en-US" sz="2800" b="1" dirty="0">
                <a:solidFill>
                  <a:schemeClr val="bg1"/>
                </a:solidFill>
                <a:latin typeface="Trebuchet MS" pitchFamily="34" charset="0"/>
              </a:endParaRPr>
            </a:p>
            <a:p>
              <a:pPr algn="ctr"/>
              <a:endParaRPr lang="en-US" sz="2800" b="1" dirty="0">
                <a:solidFill>
                  <a:srgbClr val="FFC000"/>
                </a:solidFill>
                <a:latin typeface="Trebuchet MS" pitchFamily="34" charset="0"/>
              </a:endParaRPr>
            </a:p>
            <a:p>
              <a:pPr algn="ctr"/>
              <a:endParaRPr lang="en-US" sz="2800" b="1" dirty="0">
                <a:solidFill>
                  <a:srgbClr val="FFC000"/>
                </a:solidFill>
                <a:latin typeface="Trebuchet MS" pitchFamily="34" charset="0"/>
              </a:endParaRPr>
            </a:p>
            <a:p>
              <a:pPr algn="ctr"/>
              <a:r>
                <a:rPr lang="en-US" sz="3200" b="1" dirty="0">
                  <a:solidFill>
                    <a:srgbClr val="FFC000"/>
                  </a:solidFill>
                  <a:latin typeface="Trebuchet MS" pitchFamily="34" charset="0"/>
                </a:rPr>
                <a:t>Adding Logos</a:t>
              </a:r>
              <a:r>
                <a:rPr lang="en-US" sz="3200" b="1" baseline="0" dirty="0">
                  <a:solidFill>
                    <a:srgbClr val="FFC000"/>
                  </a:solidFill>
                  <a:latin typeface="Trebuchet MS" pitchFamily="34" charset="0"/>
                </a:rPr>
                <a:t> / Seals</a:t>
              </a:r>
            </a:p>
            <a:p>
              <a:pPr algn="l"/>
              <a:r>
                <a:rPr lang="en-US" sz="2400" b="0" baseline="0" dirty="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a:solidFill>
                  <a:schemeClr val="bg1">
                    <a:lumMod val="75000"/>
                  </a:schemeClr>
                </a:solidFill>
                <a:latin typeface="Trebuchet MS" pitchFamily="34" charset="0"/>
              </a:endParaRPr>
            </a:p>
            <a:p>
              <a:pPr algn="l"/>
              <a:r>
                <a:rPr lang="en-US" sz="2400" b="1" spc="300" baseline="0" dirty="0">
                  <a:solidFill>
                    <a:srgbClr val="FFC000"/>
                  </a:solidFill>
                  <a:latin typeface="Trebuchet MS" pitchFamily="34" charset="0"/>
                </a:rPr>
                <a:t>TIP:</a:t>
              </a:r>
              <a:r>
                <a:rPr lang="en-US" sz="2400" b="1" spc="0" baseline="0" dirty="0">
                  <a:solidFill>
                    <a:srgbClr val="FFC000"/>
                  </a:solidFill>
                  <a:latin typeface="Trebuchet MS" pitchFamily="34" charset="0"/>
                </a:rPr>
                <a:t> </a:t>
              </a:r>
              <a:r>
                <a:rPr lang="en-US" sz="2400" b="0" baseline="0" dirty="0">
                  <a:solidFill>
                    <a:schemeClr val="bg1">
                      <a:lumMod val="75000"/>
                    </a:schemeClr>
                  </a:solidFill>
                  <a:latin typeface="Trebuchet MS" pitchFamily="34" charset="0"/>
                </a:rPr>
                <a:t>See if your school’s logo is available on our free poster templates page.</a:t>
              </a:r>
            </a:p>
            <a:p>
              <a:pPr algn="l"/>
              <a:endParaRPr lang="en-US" sz="2400" b="0" baseline="0" dirty="0">
                <a:latin typeface="Trebuchet MS" pitchFamily="34" charset="0"/>
              </a:endParaRPr>
            </a:p>
            <a:p>
              <a:pPr algn="ctr"/>
              <a:r>
                <a:rPr lang="en-US" sz="3200" b="1" baseline="0" dirty="0">
                  <a:solidFill>
                    <a:srgbClr val="FFC000"/>
                  </a:solidFill>
                  <a:latin typeface="Trebuchet MS" pitchFamily="34" charset="0"/>
                </a:rPr>
                <a:t>Photographs / Graphics</a:t>
              </a:r>
            </a:p>
            <a:p>
              <a:pPr algn="l" defTabSz="977900"/>
              <a:r>
                <a:rPr lang="en-US" sz="2400" b="0" baseline="0" dirty="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a:solidFill>
                    <a:schemeClr val="bg1">
                      <a:lumMod val="75000"/>
                    </a:schemeClr>
                  </a:solidFill>
                  <a:latin typeface="Trebuchet MS" pitchFamily="34" charset="0"/>
                </a:rPr>
                <a:t>disproportionally.</a:t>
              </a:r>
            </a:p>
            <a:p>
              <a:pPr algn="l" defTabSz="977900"/>
              <a:endParaRPr lang="en-US" sz="2400" b="0" baseline="0" dirty="0">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r>
                <a:rPr lang="en-US" sz="3200" b="1" baseline="0" dirty="0">
                  <a:solidFill>
                    <a:srgbClr val="FFC000"/>
                  </a:solidFill>
                  <a:latin typeface="Trebuchet MS" pitchFamily="34" charset="0"/>
                </a:rPr>
                <a:t>Image Quality Check</a:t>
              </a:r>
            </a:p>
            <a:p>
              <a:pPr lvl="0" algn="l" defTabSz="977900"/>
              <a:r>
                <a:rPr lang="en-US" sz="2400" b="0" baseline="0" dirty="0">
                  <a:solidFill>
                    <a:schemeClr val="bg1">
                      <a:lumMod val="75000"/>
                    </a:schemeClr>
                  </a:solidFill>
                  <a:latin typeface="Trebuchet MS" pitchFamily="34" charset="0"/>
                </a:rPr>
                <a:t>Zoom in and look at your images at 100% magnification. If they look good they will print well. </a:t>
              </a:r>
              <a:endParaRPr lang="en-US" sz="2800" b="0" dirty="0">
                <a:latin typeface="Trebuchet MS" pitchFamily="34" charset="0"/>
              </a:endParaRPr>
            </a:p>
          </p:txBody>
        </p:sp>
        <p:cxnSp>
          <p:nvCxnSpPr>
            <p:cNvPr id="55" name="Straight Connector 54"/>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56" name="Picture 55"/>
            <p:cNvPicPr>
              <a:picLocks noChangeAspect="1"/>
            </p:cNvPicPr>
            <p:nvPr userDrawn="1"/>
          </p:nvPicPr>
          <p:blipFill>
            <a:blip r:embed="rId11"/>
            <a:stretch>
              <a:fillRect/>
            </a:stretch>
          </p:blipFill>
          <p:spPr>
            <a:xfrm>
              <a:off x="-10740740" y="10261718"/>
              <a:ext cx="1597666" cy="1201935"/>
            </a:xfrm>
            <a:prstGeom prst="rect">
              <a:avLst/>
            </a:prstGeom>
          </p:spPr>
        </p:pic>
        <p:pic>
          <p:nvPicPr>
            <p:cNvPr id="57" name="Picture 56"/>
            <p:cNvPicPr>
              <a:picLocks noChangeAspect="1"/>
            </p:cNvPicPr>
            <p:nvPr userDrawn="1"/>
          </p:nvPicPr>
          <p:blipFill>
            <a:blip r:embed="rId12"/>
            <a:stretch>
              <a:fillRect/>
            </a:stretch>
          </p:blipFill>
          <p:spPr>
            <a:xfrm>
              <a:off x="-10732765" y="15696927"/>
              <a:ext cx="9986808" cy="1053596"/>
            </a:xfrm>
            <a:prstGeom prst="rect">
              <a:avLst/>
            </a:prstGeom>
          </p:spPr>
        </p:pic>
        <p:grpSp>
          <p:nvGrpSpPr>
            <p:cNvPr id="58" name="Group 57"/>
            <p:cNvGrpSpPr/>
            <p:nvPr userDrawn="1"/>
          </p:nvGrpSpPr>
          <p:grpSpPr>
            <a:xfrm>
              <a:off x="-9744993" y="23540957"/>
              <a:ext cx="7531182" cy="2120439"/>
              <a:chOff x="-4470427" y="11016658"/>
              <a:chExt cx="3470785" cy="974220"/>
            </a:xfrm>
          </p:grpSpPr>
          <p:grpSp>
            <p:nvGrpSpPr>
              <p:cNvPr id="64" name="Group 63"/>
              <p:cNvGrpSpPr/>
              <p:nvPr userDrawn="1"/>
            </p:nvGrpSpPr>
            <p:grpSpPr>
              <a:xfrm>
                <a:off x="-2783495" y="11060886"/>
                <a:ext cx="624431" cy="893535"/>
                <a:chOff x="-3958697" y="11117435"/>
                <a:chExt cx="779338" cy="1280430"/>
              </a:xfrm>
            </p:grpSpPr>
            <p:pic>
              <p:nvPicPr>
                <p:cNvPr id="70" name="Picture 69"/>
                <p:cNvPicPr>
                  <a:picLocks noChangeAspect="1"/>
                </p:cNvPicPr>
                <p:nvPr userDrawn="1"/>
              </p:nvPicPr>
              <p:blipFill>
                <a:blip r:embed="rId13"/>
                <a:stretch>
                  <a:fillRect/>
                </a:stretch>
              </p:blipFill>
              <p:spPr>
                <a:xfrm>
                  <a:off x="-3948160" y="11117435"/>
                  <a:ext cx="768801" cy="1090857"/>
                </a:xfrm>
                <a:prstGeom prst="rect">
                  <a:avLst/>
                </a:prstGeom>
              </p:spPr>
            </p:pic>
            <p:sp>
              <p:nvSpPr>
                <p:cNvPr id="71" name="TextBox 70"/>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dirty="0">
                      <a:solidFill>
                        <a:schemeClr val="tx1"/>
                      </a:solidFill>
                    </a:rPr>
                    <a:t>ORIGINAL</a:t>
                  </a:r>
                </a:p>
              </p:txBody>
            </p:sp>
          </p:grpSp>
          <p:grpSp>
            <p:nvGrpSpPr>
              <p:cNvPr id="65" name="Group 64"/>
              <p:cNvGrpSpPr/>
              <p:nvPr userDrawn="1"/>
            </p:nvGrpSpPr>
            <p:grpSpPr>
              <a:xfrm>
                <a:off x="-2033159" y="11060889"/>
                <a:ext cx="1033517" cy="893529"/>
                <a:chOff x="-2921738" y="11200127"/>
                <a:chExt cx="1420279" cy="1227904"/>
              </a:xfrm>
            </p:grpSpPr>
            <p:pic>
              <p:nvPicPr>
                <p:cNvPr id="68" name="Picture 67"/>
                <p:cNvPicPr>
                  <a:picLocks noChangeAspect="1"/>
                </p:cNvPicPr>
                <p:nvPr userDrawn="1"/>
              </p:nvPicPr>
              <p:blipFill>
                <a:blip r:embed="rId13"/>
                <a:stretch>
                  <a:fillRect/>
                </a:stretch>
              </p:blipFill>
              <p:spPr>
                <a:xfrm>
                  <a:off x="-2921738" y="11200127"/>
                  <a:ext cx="1420279" cy="1029694"/>
                </a:xfrm>
                <a:prstGeom prst="rect">
                  <a:avLst/>
                </a:prstGeom>
              </p:spPr>
            </p:pic>
            <p:sp>
              <p:nvSpPr>
                <p:cNvPr id="69" name="TextBox 68"/>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dirty="0">
                      <a:solidFill>
                        <a:schemeClr val="bg1"/>
                      </a:solidFill>
                    </a:rPr>
                    <a:t>DISTORTED</a:t>
                  </a:r>
                  <a:endParaRPr lang="en-US" sz="700" b="1" dirty="0">
                    <a:solidFill>
                      <a:schemeClr val="bg1"/>
                    </a:solidFill>
                  </a:endParaRPr>
                </a:p>
              </p:txBody>
            </p:sp>
          </p:grpSp>
          <p:pic>
            <p:nvPicPr>
              <p:cNvPr id="66" name="Picture 65"/>
              <p:cNvPicPr>
                <a:picLocks noChangeAspect="1"/>
              </p:cNvPicPr>
              <p:nvPr userDrawn="1"/>
            </p:nvPicPr>
            <p:blipFill>
              <a:blip r:embed="rId14"/>
              <a:stretch>
                <a:fillRect/>
              </a:stretch>
            </p:blipFill>
            <p:spPr>
              <a:xfrm>
                <a:off x="-4470427" y="11016658"/>
                <a:ext cx="1098742" cy="847761"/>
              </a:xfrm>
              <a:prstGeom prst="rect">
                <a:avLst/>
              </a:prstGeom>
            </p:spPr>
          </p:pic>
          <p:sp>
            <p:nvSpPr>
              <p:cNvPr id="67" name="TextBox 66"/>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dirty="0">
                    <a:solidFill>
                      <a:schemeClr val="bg1"/>
                    </a:solidFill>
                  </a:rPr>
                  <a:t>Corner</a:t>
                </a:r>
                <a:r>
                  <a:rPr lang="en-US" sz="1600" baseline="0" dirty="0">
                    <a:solidFill>
                      <a:schemeClr val="bg1"/>
                    </a:solidFill>
                  </a:rPr>
                  <a:t> handles</a:t>
                </a:r>
                <a:endParaRPr lang="en-US" sz="1600" dirty="0">
                  <a:solidFill>
                    <a:schemeClr val="bg1"/>
                  </a:solidFill>
                </a:endParaRPr>
              </a:p>
            </p:txBody>
          </p:sp>
        </p:grpSp>
        <p:grpSp>
          <p:nvGrpSpPr>
            <p:cNvPr id="59" name="Group 58"/>
            <p:cNvGrpSpPr/>
            <p:nvPr userDrawn="1"/>
          </p:nvGrpSpPr>
          <p:grpSpPr>
            <a:xfrm>
              <a:off x="-10398793" y="27751410"/>
              <a:ext cx="9323012" cy="2453251"/>
              <a:chOff x="-4754996" y="12734136"/>
              <a:chExt cx="4296559" cy="1127128"/>
            </a:xfrm>
          </p:grpSpPr>
          <p:graphicFrame>
            <p:nvGraphicFramePr>
              <p:cNvPr id="60" name="Object 59"/>
              <p:cNvGraphicFramePr>
                <a:graphicFrameLocks noChangeAspect="1"/>
              </p:cNvGraphicFramePr>
              <p:nvPr userDrawn="1">
                <p:extLst>
                  <p:ext uri="{D42A27DB-BD31-4B8C-83A1-F6EECF244321}">
                    <p14:modId xmlns:p14="http://schemas.microsoft.com/office/powerpoint/2010/main" val="1199812768"/>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name="Image" r:id="rId15" imgW="1828440" imgH="1117440" progId="Photoshop.Image.13">
                      <p:embed/>
                    </p:oleObj>
                  </mc:Choice>
                  <mc:Fallback>
                    <p:oleObj name="Image" r:id="rId15" imgW="1828440" imgH="1117440" progId="Photoshop.Image.13">
                      <p:embed/>
                      <p:pic>
                        <p:nvPicPr>
                          <p:cNvPr id="60" name="Object 59"/>
                          <p:cNvPicPr/>
                          <p:nvPr/>
                        </p:nvPicPr>
                        <p:blipFill>
                          <a:blip r:embed="rId16"/>
                          <a:stretch>
                            <a:fillRect/>
                          </a:stretch>
                        </p:blipFill>
                        <p:spPr>
                          <a:xfrm>
                            <a:off x="-4533347" y="12734142"/>
                            <a:ext cx="1828800" cy="1117600"/>
                          </a:xfrm>
                          <a:prstGeom prst="rect">
                            <a:avLst/>
                          </a:prstGeom>
                        </p:spPr>
                      </p:pic>
                    </p:oleObj>
                  </mc:Fallback>
                </mc:AlternateContent>
              </a:graphicData>
            </a:graphic>
          </p:graphicFrame>
          <p:graphicFrame>
            <p:nvGraphicFramePr>
              <p:cNvPr id="61" name="Object 60"/>
              <p:cNvGraphicFramePr>
                <a:graphicFrameLocks noChangeAspect="1"/>
              </p:cNvGraphicFramePr>
              <p:nvPr userDrawn="1">
                <p:extLst>
                  <p:ext uri="{D42A27DB-BD31-4B8C-83A1-F6EECF244321}">
                    <p14:modId xmlns:p14="http://schemas.microsoft.com/office/powerpoint/2010/main" val="4096349677"/>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name="Image" r:id="rId17" imgW="1828440" imgH="1117440" progId="Photoshop.Image.13">
                      <p:embed/>
                    </p:oleObj>
                  </mc:Choice>
                  <mc:Fallback>
                    <p:oleObj name="Image" r:id="rId17" imgW="1828440" imgH="1117440" progId="Photoshop.Image.13">
                      <p:embed/>
                      <p:pic>
                        <p:nvPicPr>
                          <p:cNvPr id="61" name="Object 60"/>
                          <p:cNvPicPr/>
                          <p:nvPr/>
                        </p:nvPicPr>
                        <p:blipFill>
                          <a:blip r:embed="rId18"/>
                          <a:stretch>
                            <a:fillRect/>
                          </a:stretch>
                        </p:blipFill>
                        <p:spPr>
                          <a:xfrm>
                            <a:off x="-2456641" y="12737835"/>
                            <a:ext cx="1828800" cy="1117600"/>
                          </a:xfrm>
                          <a:prstGeom prst="rect">
                            <a:avLst/>
                          </a:prstGeom>
                        </p:spPr>
                      </p:pic>
                    </p:oleObj>
                  </mc:Fallback>
                </mc:AlternateContent>
              </a:graphicData>
            </a:graphic>
          </p:graphicFrame>
          <p:sp>
            <p:nvSpPr>
              <p:cNvPr id="62" name="TextBox 61"/>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dirty="0">
                    <a:solidFill>
                      <a:srgbClr val="92D050"/>
                    </a:solidFill>
                  </a:rPr>
                  <a:t>Good</a:t>
                </a:r>
                <a:r>
                  <a:rPr lang="en-US" sz="1600" baseline="0" dirty="0">
                    <a:solidFill>
                      <a:srgbClr val="92D050"/>
                    </a:solidFill>
                  </a:rPr>
                  <a:t> </a:t>
                </a:r>
                <a:r>
                  <a:rPr lang="en-US" sz="1600" baseline="0" dirty="0">
                    <a:solidFill>
                      <a:schemeClr val="bg1"/>
                    </a:solidFill>
                  </a:rPr>
                  <a:t>printing quality</a:t>
                </a:r>
                <a:endParaRPr lang="en-US" sz="1600" dirty="0">
                  <a:solidFill>
                    <a:schemeClr val="bg1"/>
                  </a:solidFill>
                </a:endParaRPr>
              </a:p>
            </p:txBody>
          </p:sp>
          <p:sp>
            <p:nvSpPr>
              <p:cNvPr id="63" name="TextBox 62"/>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dirty="0">
                    <a:solidFill>
                      <a:srgbClr val="FF0000"/>
                    </a:solidFill>
                  </a:rPr>
                  <a:t>Bad </a:t>
                </a:r>
                <a:r>
                  <a:rPr lang="en-US" sz="1600" dirty="0">
                    <a:solidFill>
                      <a:schemeClr val="bg1"/>
                    </a:solidFill>
                  </a:rPr>
                  <a:t>printing quality</a:t>
                </a:r>
              </a:p>
            </p:txBody>
          </p:sp>
        </p:grpSp>
      </p:grpSp>
      <p:sp>
        <p:nvSpPr>
          <p:cNvPr id="38" name="Text Box 14"/>
          <p:cNvSpPr txBox="1">
            <a:spLocks noChangeArrowheads="1"/>
          </p:cNvSpPr>
          <p:nvPr userDrawn="1"/>
        </p:nvSpPr>
        <p:spPr bwMode="auto">
          <a:xfrm>
            <a:off x="1567305" y="32315729"/>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2750631122"/>
      </p:ext>
    </p:extLst>
  </p:cSld>
  <p:clrMap bg1="lt1" tx1="dk1" bg2="lt2" tx2="dk2" accent1="accent1" accent2="accent2" accent3="accent3" accent4="accent4" accent5="accent5" accent6="accent6" hlink="hlink" folHlink="folHlink"/>
  <p:sldLayoutIdLst>
    <p:sldLayoutId id="2147483673" r:id="rId1"/>
    <p:sldLayoutId id="2147483674" r:id="rId2"/>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jpg"/><Relationship Id="rId1" Type="http://schemas.openxmlformats.org/officeDocument/2006/relationships/slideLayout" Target="../slideLayouts/slideLayout4.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jpeg"/><Relationship Id="rId10" Type="http://schemas.openxmlformats.org/officeDocument/2006/relationships/image" Target="../media/image19.png"/><Relationship Id="rId4" Type="http://schemas.openxmlformats.org/officeDocument/2006/relationships/image" Target="../media/image13.jpe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067DB964-E2A4-1C94-5B14-055B04680CA3}"/>
              </a:ext>
            </a:extLst>
          </p:cNvPr>
          <p:cNvSpPr txBox="1"/>
          <p:nvPr/>
        </p:nvSpPr>
        <p:spPr>
          <a:xfrm>
            <a:off x="11858758" y="11204608"/>
            <a:ext cx="9618815" cy="14032046"/>
          </a:xfrm>
          <a:prstGeom prst="rect">
            <a:avLst/>
          </a:prstGeom>
          <a:noFill/>
        </p:spPr>
        <p:txBody>
          <a:bodyPr wrap="square">
            <a:spAutoFit/>
          </a:bodyPr>
          <a:lstStyle/>
          <a:p>
            <a:pPr marL="457200" indent="-512064">
              <a:spcBef>
                <a:spcPts val="672"/>
              </a:spcBef>
              <a:spcAft>
                <a:spcPts val="600"/>
              </a:spcAft>
              <a:buFont typeface="Arial" panose="020B0604020202020204" pitchFamily="34" charset="0"/>
              <a:buChar char="•"/>
            </a:pPr>
            <a:r>
              <a:rPr lang="en-US" sz="2800" dirty="0">
                <a:solidFill>
                  <a:schemeClr val="accent5">
                    <a:lumMod val="50000"/>
                  </a:schemeClr>
                </a:solidFill>
                <a:latin typeface="Times New Roman" panose="02020603050405020304" pitchFamily="18" charset="0"/>
                <a:cs typeface="Times New Roman" panose="02020603050405020304" pitchFamily="18" charset="0"/>
              </a:rPr>
              <a:t>Silica 1x concentration: 1 mL Na</a:t>
            </a:r>
            <a:r>
              <a:rPr lang="en-US" sz="2800" baseline="-25000" dirty="0">
                <a:solidFill>
                  <a:schemeClr val="accent5">
                    <a:lumMod val="50000"/>
                  </a:schemeClr>
                </a:solidFill>
                <a:latin typeface="Times New Roman" panose="02020603050405020304" pitchFamily="18" charset="0"/>
                <a:cs typeface="Times New Roman" panose="02020603050405020304" pitchFamily="18" charset="0"/>
              </a:rPr>
              <a:t>2</a:t>
            </a:r>
            <a:r>
              <a:rPr lang="en-US" sz="2800" dirty="0">
                <a:solidFill>
                  <a:schemeClr val="accent5">
                    <a:lumMod val="50000"/>
                  </a:schemeClr>
                </a:solidFill>
                <a:latin typeface="Times New Roman" panose="02020603050405020304" pitchFamily="18" charset="0"/>
                <a:cs typeface="Times New Roman" panose="02020603050405020304" pitchFamily="18" charset="0"/>
              </a:rPr>
              <a:t>SiO</a:t>
            </a:r>
            <a:r>
              <a:rPr lang="en-US" sz="2800" baseline="-25000" dirty="0">
                <a:solidFill>
                  <a:schemeClr val="accent5">
                    <a:lumMod val="50000"/>
                  </a:schemeClr>
                </a:solidFill>
                <a:latin typeface="Times New Roman" panose="02020603050405020304" pitchFamily="18" charset="0"/>
                <a:cs typeface="Times New Roman" panose="02020603050405020304" pitchFamily="18" charset="0"/>
              </a:rPr>
              <a:t>3</a:t>
            </a:r>
            <a:r>
              <a:rPr lang="en-US" sz="2800" dirty="0">
                <a:solidFill>
                  <a:schemeClr val="accent5">
                    <a:lumMod val="50000"/>
                  </a:schemeClr>
                </a:solidFill>
                <a:latin typeface="Times New Roman" panose="02020603050405020304" pitchFamily="18" charset="0"/>
                <a:cs typeface="Times New Roman" panose="02020603050405020304" pitchFamily="18" charset="0"/>
              </a:rPr>
              <a:t> / 1 L DI water</a:t>
            </a:r>
          </a:p>
          <a:p>
            <a:pPr marL="457200" indent="-512064">
              <a:spcBef>
                <a:spcPts val="672"/>
              </a:spcBef>
              <a:spcAft>
                <a:spcPts val="600"/>
              </a:spcAft>
              <a:buFont typeface="Arial" panose="020B0604020202020204" pitchFamily="34" charset="0"/>
              <a:buChar char="•"/>
            </a:pPr>
            <a:r>
              <a:rPr lang="en-US" sz="2800" dirty="0">
                <a:solidFill>
                  <a:schemeClr val="accent5">
                    <a:lumMod val="50000"/>
                  </a:schemeClr>
                </a:solidFill>
                <a:latin typeface="Times New Roman" panose="02020603050405020304" pitchFamily="18" charset="0"/>
                <a:cs typeface="Times New Roman" panose="02020603050405020304" pitchFamily="18" charset="0"/>
              </a:rPr>
              <a:t>Trial 1: Silica concentrations of 0.5 x, 1x, 5x.</a:t>
            </a:r>
          </a:p>
          <a:p>
            <a:pPr marL="457200" indent="-512064">
              <a:spcBef>
                <a:spcPts val="672"/>
              </a:spcBef>
              <a:spcAft>
                <a:spcPts val="600"/>
              </a:spcAft>
              <a:buFont typeface="Arial" panose="020B0604020202020204" pitchFamily="34" charset="0"/>
              <a:buChar char="•"/>
            </a:pPr>
            <a:r>
              <a:rPr lang="en-US" sz="2800" dirty="0">
                <a:solidFill>
                  <a:schemeClr val="accent5">
                    <a:lumMod val="50000"/>
                  </a:schemeClr>
                </a:solidFill>
                <a:latin typeface="Times New Roman" panose="02020603050405020304" pitchFamily="18" charset="0"/>
                <a:cs typeface="Times New Roman" panose="02020603050405020304" pitchFamily="18" charset="0"/>
              </a:rPr>
              <a:t>Trial 2: Silica concentrations of 1x, 2x, 3x, 4x.</a:t>
            </a:r>
          </a:p>
          <a:p>
            <a:pPr marL="457200" indent="-512064">
              <a:spcBef>
                <a:spcPts val="672"/>
              </a:spcBef>
              <a:spcAft>
                <a:spcPts val="600"/>
              </a:spcAft>
              <a:buFont typeface="Arial" panose="020B0604020202020204" pitchFamily="34" charset="0"/>
              <a:buChar char="•"/>
            </a:pPr>
            <a:endParaRPr lang="en-US" sz="2800" dirty="0">
              <a:solidFill>
                <a:schemeClr val="accent5">
                  <a:lumMod val="50000"/>
                </a:schemeClr>
              </a:solidFill>
              <a:latin typeface="Times New Roman" panose="02020603050405020304" pitchFamily="18" charset="0"/>
              <a:cs typeface="Times New Roman" panose="02020603050405020304" pitchFamily="18" charset="0"/>
            </a:endParaRPr>
          </a:p>
          <a:p>
            <a:pPr marL="457200" indent="-512064">
              <a:spcBef>
                <a:spcPts val="672"/>
              </a:spcBef>
              <a:spcAft>
                <a:spcPts val="600"/>
              </a:spcAft>
              <a:buFont typeface="Arial" panose="020B0604020202020204" pitchFamily="34" charset="0"/>
              <a:buChar char="•"/>
            </a:pPr>
            <a:endParaRPr lang="en-US" sz="2800" dirty="0">
              <a:solidFill>
                <a:schemeClr val="accent5">
                  <a:lumMod val="50000"/>
                </a:schemeClr>
              </a:solidFill>
              <a:latin typeface="Times New Roman" panose="02020603050405020304" pitchFamily="18" charset="0"/>
              <a:cs typeface="Times New Roman" panose="02020603050405020304" pitchFamily="18" charset="0"/>
            </a:endParaRPr>
          </a:p>
          <a:p>
            <a:pPr marL="457200" indent="-512064">
              <a:spcBef>
                <a:spcPts val="672"/>
              </a:spcBef>
              <a:spcAft>
                <a:spcPts val="600"/>
              </a:spcAft>
              <a:buFont typeface="Arial" panose="020B0604020202020204" pitchFamily="34" charset="0"/>
              <a:buChar char="•"/>
            </a:pPr>
            <a:endParaRPr lang="en-US" sz="2800" dirty="0">
              <a:solidFill>
                <a:schemeClr val="accent5">
                  <a:lumMod val="50000"/>
                </a:schemeClr>
              </a:solidFill>
              <a:latin typeface="Times New Roman" panose="02020603050405020304" pitchFamily="18" charset="0"/>
              <a:cs typeface="Times New Roman" panose="02020603050405020304" pitchFamily="18" charset="0"/>
            </a:endParaRPr>
          </a:p>
          <a:p>
            <a:pPr indent="-512064">
              <a:spcBef>
                <a:spcPts val="672"/>
              </a:spcBef>
              <a:spcAft>
                <a:spcPts val="600"/>
              </a:spcAft>
            </a:pPr>
            <a:endParaRPr lang="en-US" sz="2800" dirty="0">
              <a:solidFill>
                <a:schemeClr val="accent5">
                  <a:lumMod val="50000"/>
                </a:schemeClr>
              </a:solidFill>
              <a:latin typeface="Times New Roman" panose="02020603050405020304" pitchFamily="18" charset="0"/>
              <a:cs typeface="Times New Roman" panose="02020603050405020304" pitchFamily="18" charset="0"/>
            </a:endParaRPr>
          </a:p>
          <a:p>
            <a:pPr indent="-512064">
              <a:spcBef>
                <a:spcPts val="672"/>
              </a:spcBef>
              <a:spcAft>
                <a:spcPts val="600"/>
              </a:spcAft>
            </a:pPr>
            <a:endParaRPr lang="en-US" sz="2800" dirty="0">
              <a:solidFill>
                <a:schemeClr val="accent5">
                  <a:lumMod val="50000"/>
                </a:schemeClr>
              </a:solidFill>
              <a:latin typeface="Times New Roman" panose="02020603050405020304" pitchFamily="18" charset="0"/>
              <a:cs typeface="Times New Roman" panose="02020603050405020304" pitchFamily="18" charset="0"/>
            </a:endParaRPr>
          </a:p>
          <a:p>
            <a:pPr indent="-512064">
              <a:spcBef>
                <a:spcPts val="672"/>
              </a:spcBef>
              <a:spcAft>
                <a:spcPts val="600"/>
              </a:spcAft>
            </a:pPr>
            <a:endParaRPr lang="en-US" sz="2800" dirty="0">
              <a:solidFill>
                <a:schemeClr val="accent5">
                  <a:lumMod val="50000"/>
                </a:schemeClr>
              </a:solidFill>
              <a:latin typeface="Times New Roman" panose="02020603050405020304" pitchFamily="18" charset="0"/>
              <a:cs typeface="Times New Roman" panose="02020603050405020304" pitchFamily="18" charset="0"/>
            </a:endParaRPr>
          </a:p>
          <a:p>
            <a:pPr indent="-512064">
              <a:spcBef>
                <a:spcPts val="672"/>
              </a:spcBef>
              <a:spcAft>
                <a:spcPts val="600"/>
              </a:spcAft>
            </a:pPr>
            <a:endParaRPr lang="en-US" sz="2800" dirty="0">
              <a:solidFill>
                <a:schemeClr val="accent5">
                  <a:lumMod val="50000"/>
                </a:schemeClr>
              </a:solidFill>
              <a:latin typeface="Times New Roman" panose="02020603050405020304" pitchFamily="18" charset="0"/>
              <a:cs typeface="Times New Roman" panose="02020603050405020304" pitchFamily="18" charset="0"/>
            </a:endParaRPr>
          </a:p>
          <a:p>
            <a:pPr indent="-512064">
              <a:spcBef>
                <a:spcPts val="672"/>
              </a:spcBef>
              <a:spcAft>
                <a:spcPts val="600"/>
              </a:spcAft>
            </a:pPr>
            <a:endParaRPr lang="en-US" sz="2800" dirty="0">
              <a:solidFill>
                <a:schemeClr val="accent5">
                  <a:lumMod val="50000"/>
                </a:schemeClr>
              </a:solidFill>
              <a:latin typeface="Times New Roman" panose="02020603050405020304" pitchFamily="18" charset="0"/>
              <a:cs typeface="Times New Roman" panose="02020603050405020304" pitchFamily="18" charset="0"/>
            </a:endParaRPr>
          </a:p>
          <a:p>
            <a:pPr indent="-512064">
              <a:spcBef>
                <a:spcPts val="672"/>
              </a:spcBef>
              <a:spcAft>
                <a:spcPts val="600"/>
              </a:spcAft>
            </a:pPr>
            <a:endParaRPr lang="en-US" sz="2800" dirty="0">
              <a:solidFill>
                <a:schemeClr val="accent5">
                  <a:lumMod val="50000"/>
                </a:schemeClr>
              </a:solidFill>
              <a:latin typeface="Times New Roman" panose="02020603050405020304" pitchFamily="18" charset="0"/>
              <a:cs typeface="Times New Roman" panose="02020603050405020304" pitchFamily="18" charset="0"/>
            </a:endParaRPr>
          </a:p>
          <a:p>
            <a:pPr indent="-512064">
              <a:spcBef>
                <a:spcPts val="672"/>
              </a:spcBef>
              <a:spcAft>
                <a:spcPts val="600"/>
              </a:spcAft>
            </a:pPr>
            <a:endParaRPr lang="en-US" sz="2800" dirty="0">
              <a:solidFill>
                <a:schemeClr val="accent5">
                  <a:lumMod val="50000"/>
                </a:schemeClr>
              </a:solidFill>
              <a:latin typeface="Times New Roman" panose="02020603050405020304" pitchFamily="18" charset="0"/>
              <a:cs typeface="Times New Roman" panose="02020603050405020304" pitchFamily="18" charset="0"/>
            </a:endParaRPr>
          </a:p>
          <a:p>
            <a:pPr indent="-512064">
              <a:spcBef>
                <a:spcPts val="672"/>
              </a:spcBef>
              <a:spcAft>
                <a:spcPts val="600"/>
              </a:spcAft>
            </a:pPr>
            <a:endParaRPr lang="en-US" sz="2800" dirty="0">
              <a:solidFill>
                <a:schemeClr val="accent5">
                  <a:lumMod val="50000"/>
                </a:schemeClr>
              </a:solidFill>
              <a:latin typeface="Times New Roman" panose="02020603050405020304" pitchFamily="18" charset="0"/>
              <a:cs typeface="Times New Roman" panose="02020603050405020304" pitchFamily="18" charset="0"/>
            </a:endParaRPr>
          </a:p>
          <a:p>
            <a:pPr indent="-512064">
              <a:spcBef>
                <a:spcPts val="672"/>
              </a:spcBef>
              <a:spcAft>
                <a:spcPts val="600"/>
              </a:spcAft>
            </a:pPr>
            <a:endParaRPr lang="en-US" sz="2800" dirty="0">
              <a:solidFill>
                <a:schemeClr val="accent5">
                  <a:lumMod val="50000"/>
                </a:schemeClr>
              </a:solidFill>
              <a:latin typeface="Times New Roman" panose="02020603050405020304" pitchFamily="18" charset="0"/>
              <a:cs typeface="Times New Roman" panose="02020603050405020304" pitchFamily="18" charset="0"/>
            </a:endParaRPr>
          </a:p>
          <a:p>
            <a:pPr indent="-512064">
              <a:spcBef>
                <a:spcPts val="672"/>
              </a:spcBef>
              <a:spcAft>
                <a:spcPts val="600"/>
              </a:spcAft>
            </a:pPr>
            <a:endParaRPr lang="en-US" sz="2800" dirty="0">
              <a:solidFill>
                <a:schemeClr val="accent5">
                  <a:lumMod val="50000"/>
                </a:schemeClr>
              </a:solidFill>
              <a:latin typeface="Times New Roman" panose="02020603050405020304" pitchFamily="18" charset="0"/>
              <a:cs typeface="Times New Roman" panose="02020603050405020304" pitchFamily="18" charset="0"/>
            </a:endParaRPr>
          </a:p>
          <a:p>
            <a:pPr marL="514350" indent="-512064">
              <a:spcBef>
                <a:spcPts val="672"/>
              </a:spcBef>
              <a:spcAft>
                <a:spcPts val="600"/>
              </a:spcAft>
              <a:buFont typeface="Arial" panose="020B0604020202020204" pitchFamily="34" charset="0"/>
              <a:buChar char="•"/>
            </a:pPr>
            <a:endParaRPr lang="en-US" sz="2800" dirty="0">
              <a:solidFill>
                <a:schemeClr val="accent5">
                  <a:lumMod val="50000"/>
                </a:schemeClr>
              </a:solidFill>
              <a:latin typeface="Times New Roman" panose="02020603050405020304" pitchFamily="18" charset="0"/>
              <a:cs typeface="Times New Roman" panose="02020603050405020304" pitchFamily="18" charset="0"/>
            </a:endParaRPr>
          </a:p>
          <a:p>
            <a:pPr marL="514350" indent="-512064" algn="just">
              <a:spcBef>
                <a:spcPts val="672"/>
              </a:spcBef>
              <a:spcAft>
                <a:spcPts val="600"/>
              </a:spcAft>
              <a:buFont typeface="Arial" panose="020B0604020202020204" pitchFamily="34" charset="0"/>
              <a:buChar char="•"/>
            </a:pPr>
            <a:r>
              <a:rPr lang="en-US" sz="2800" dirty="0">
                <a:solidFill>
                  <a:schemeClr val="accent5">
                    <a:lumMod val="50000"/>
                  </a:schemeClr>
                </a:solidFill>
                <a:latin typeface="Times New Roman" panose="02020603050405020304" pitchFamily="18" charset="0"/>
                <a:cs typeface="Times New Roman" panose="02020603050405020304" pitchFamily="18" charset="0"/>
              </a:rPr>
              <a:t>Overall growth determined using OD using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SpectraMax</a:t>
            </a:r>
            <a:r>
              <a:rPr lang="en-US" sz="2800" dirty="0">
                <a:solidFill>
                  <a:schemeClr val="accent5">
                    <a:lumMod val="50000"/>
                  </a:schemeClr>
                </a:solidFill>
                <a:latin typeface="Times New Roman" panose="02020603050405020304" pitchFamily="18" charset="0"/>
                <a:cs typeface="Times New Roman" panose="02020603050405020304" pitchFamily="18" charset="0"/>
              </a:rPr>
              <a:t> iD3 microplate reader at 436 nm.</a:t>
            </a:r>
          </a:p>
          <a:p>
            <a:pPr marL="514350" indent="-512064" algn="just">
              <a:spcBef>
                <a:spcPts val="672"/>
              </a:spcBef>
              <a:spcAft>
                <a:spcPts val="600"/>
              </a:spcAft>
              <a:buFont typeface="Arial" panose="020B0604020202020204" pitchFamily="34" charset="0"/>
              <a:buChar char="•"/>
            </a:pPr>
            <a:r>
              <a:rPr lang="en-US" sz="2800" dirty="0">
                <a:solidFill>
                  <a:schemeClr val="accent5">
                    <a:lumMod val="50000"/>
                  </a:schemeClr>
                </a:solidFill>
                <a:latin typeface="Times New Roman" panose="02020603050405020304" pitchFamily="18" charset="0"/>
                <a:cs typeface="Times New Roman" panose="02020603050405020304" pitchFamily="18" charset="0"/>
              </a:rPr>
              <a:t>Silica concentration determined using Hach Reagent set for Heteropoly Blue method and OD using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SpectraMax</a:t>
            </a:r>
            <a:r>
              <a:rPr lang="en-US" sz="2800" dirty="0">
                <a:solidFill>
                  <a:schemeClr val="accent5">
                    <a:lumMod val="50000"/>
                  </a:schemeClr>
                </a:solidFill>
                <a:latin typeface="Times New Roman" panose="02020603050405020304" pitchFamily="18" charset="0"/>
                <a:cs typeface="Times New Roman" panose="02020603050405020304" pitchFamily="18" charset="0"/>
              </a:rPr>
              <a:t> iD3 microplate reader at 815 nm.</a:t>
            </a:r>
          </a:p>
          <a:p>
            <a:pPr marL="514350" indent="-512064" algn="just">
              <a:spcBef>
                <a:spcPts val="672"/>
              </a:spcBef>
              <a:spcAft>
                <a:spcPts val="600"/>
              </a:spcAft>
              <a:buFont typeface="Arial" panose="020B0604020202020204" pitchFamily="34" charset="0"/>
              <a:buChar char="•"/>
            </a:pPr>
            <a:r>
              <a:rPr lang="en-US" sz="2800" dirty="0">
                <a:solidFill>
                  <a:schemeClr val="accent5">
                    <a:lumMod val="50000"/>
                  </a:schemeClr>
                </a:solidFill>
                <a:latin typeface="Times New Roman" panose="02020603050405020304" pitchFamily="18" charset="0"/>
                <a:cs typeface="Times New Roman" panose="02020603050405020304" pitchFamily="18" charset="0"/>
              </a:rPr>
              <a:t>Lipid concentration throughout the trials was determined using a flow cytometer and Nile Red staining. Excitation was 488 nm and emission was at 695 nm.</a:t>
            </a:r>
          </a:p>
        </p:txBody>
      </p:sp>
      <p:sp>
        <p:nvSpPr>
          <p:cNvPr id="13" name="TextBox 12">
            <a:extLst>
              <a:ext uri="{FF2B5EF4-FFF2-40B4-BE49-F238E27FC236}">
                <a16:creationId xmlns:a16="http://schemas.microsoft.com/office/drawing/2014/main" id="{258FF647-3599-D072-5534-EB82DC56F2DA}"/>
              </a:ext>
            </a:extLst>
          </p:cNvPr>
          <p:cNvSpPr txBox="1"/>
          <p:nvPr/>
        </p:nvSpPr>
        <p:spPr>
          <a:xfrm>
            <a:off x="1116227" y="6309207"/>
            <a:ext cx="9726543" cy="5262979"/>
          </a:xfrm>
          <a:prstGeom prst="rect">
            <a:avLst/>
          </a:prstGeom>
          <a:noFill/>
        </p:spPr>
        <p:txBody>
          <a:bodyPr wrap="square">
            <a:spAutoFit/>
          </a:bodyPr>
          <a:lstStyle/>
          <a:p>
            <a:pPr indent="-457200" algn="just">
              <a:spcBef>
                <a:spcPts val="672"/>
              </a:spcBef>
              <a:spcAft>
                <a:spcPts val="600"/>
              </a:spcAft>
            </a:pPr>
            <a:r>
              <a:rPr lang="en-US" sz="2800" dirty="0">
                <a:solidFill>
                  <a:schemeClr val="accent5">
                    <a:lumMod val="50000"/>
                  </a:schemeClr>
                </a:solidFill>
                <a:latin typeface="Times New Roman" panose="02020603050405020304" pitchFamily="18" charset="0"/>
                <a:cs typeface="Times New Roman" panose="02020603050405020304" pitchFamily="18" charset="0"/>
              </a:rPr>
              <a:t>Diatoms, distinguished by their silica shells, offer unique potential for biofuel production compared to green algae. This research aims to use diatoms, specifically </a:t>
            </a:r>
            <a:r>
              <a:rPr lang="en-US" sz="2800" i="1" dirty="0">
                <a:solidFill>
                  <a:schemeClr val="accent5">
                    <a:lumMod val="50000"/>
                  </a:schemeClr>
                </a:solidFill>
                <a:latin typeface="Times New Roman" panose="02020603050405020304" pitchFamily="18" charset="0"/>
                <a:cs typeface="Times New Roman" panose="02020603050405020304" pitchFamily="18" charset="0"/>
              </a:rPr>
              <a:t>Cyclotella </a:t>
            </a:r>
            <a:r>
              <a:rPr lang="en-US" sz="2800" i="1" dirty="0" err="1">
                <a:solidFill>
                  <a:schemeClr val="accent5">
                    <a:lumMod val="50000"/>
                  </a:schemeClr>
                </a:solidFill>
                <a:latin typeface="Times New Roman" panose="02020603050405020304" pitchFamily="18" charset="0"/>
                <a:cs typeface="Times New Roman" panose="02020603050405020304" pitchFamily="18" charset="0"/>
              </a:rPr>
              <a:t>cryptica</a:t>
            </a:r>
            <a:r>
              <a:rPr lang="en-US" sz="2800" i="1"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a:solidFill>
                  <a:schemeClr val="accent5">
                    <a:lumMod val="50000"/>
                  </a:schemeClr>
                </a:solidFill>
                <a:latin typeface="Times New Roman" panose="02020603050405020304" pitchFamily="18" charset="0"/>
                <a:cs typeface="Times New Roman" panose="02020603050405020304" pitchFamily="18" charset="0"/>
              </a:rPr>
              <a:t>(</a:t>
            </a:r>
            <a:r>
              <a:rPr lang="en-US" sz="2800" i="1" dirty="0">
                <a:solidFill>
                  <a:schemeClr val="accent5">
                    <a:lumMod val="50000"/>
                  </a:schemeClr>
                </a:solidFill>
                <a:latin typeface="Times New Roman" panose="02020603050405020304" pitchFamily="18" charset="0"/>
                <a:cs typeface="Times New Roman" panose="02020603050405020304" pitchFamily="18" charset="0"/>
              </a:rPr>
              <a:t>C. </a:t>
            </a:r>
            <a:r>
              <a:rPr lang="en-US" sz="2800" i="1" dirty="0" err="1">
                <a:solidFill>
                  <a:schemeClr val="accent5">
                    <a:lumMod val="50000"/>
                  </a:schemeClr>
                </a:solidFill>
                <a:latin typeface="Times New Roman" panose="02020603050405020304" pitchFamily="18" charset="0"/>
                <a:cs typeface="Times New Roman" panose="02020603050405020304" pitchFamily="18" charset="0"/>
              </a:rPr>
              <a:t>cryptica</a:t>
            </a:r>
            <a:r>
              <a:rPr lang="en-US" sz="2800" dirty="0">
                <a:solidFill>
                  <a:schemeClr val="accent5">
                    <a:lumMod val="50000"/>
                  </a:schemeClr>
                </a:solidFill>
                <a:latin typeface="Times New Roman" panose="02020603050405020304" pitchFamily="18" charset="0"/>
                <a:cs typeface="Times New Roman" panose="02020603050405020304" pitchFamily="18" charset="0"/>
              </a:rPr>
              <a:t>), for biodiesel synthesis by catalyzing the triacylglycerol (TAG) within them. </a:t>
            </a:r>
            <a:r>
              <a:rPr lang="en-US" sz="2800" i="1" dirty="0">
                <a:solidFill>
                  <a:schemeClr val="accent5">
                    <a:lumMod val="50000"/>
                  </a:schemeClr>
                </a:solidFill>
                <a:latin typeface="Times New Roman" panose="02020603050405020304" pitchFamily="18" charset="0"/>
                <a:cs typeface="Times New Roman" panose="02020603050405020304" pitchFamily="18" charset="0"/>
              </a:rPr>
              <a:t>C. </a:t>
            </a:r>
            <a:r>
              <a:rPr lang="en-US" sz="2800" i="1" dirty="0" err="1">
                <a:solidFill>
                  <a:schemeClr val="accent5">
                    <a:lumMod val="50000"/>
                  </a:schemeClr>
                </a:solidFill>
                <a:latin typeface="Times New Roman" panose="02020603050405020304" pitchFamily="18" charset="0"/>
                <a:cs typeface="Times New Roman" panose="02020603050405020304" pitchFamily="18" charset="0"/>
              </a:rPr>
              <a:t>cryptica</a:t>
            </a:r>
            <a:r>
              <a:rPr lang="en-US" sz="2800" dirty="0">
                <a:solidFill>
                  <a:schemeClr val="accent5">
                    <a:lumMod val="50000"/>
                  </a:schemeClr>
                </a:solidFill>
                <a:latin typeface="Times New Roman" panose="02020603050405020304" pitchFamily="18" charset="0"/>
                <a:cs typeface="Times New Roman" panose="02020603050405020304" pitchFamily="18" charset="0"/>
              </a:rPr>
              <a:t> was selected as the subject of study since it is rich in lipids (40% of biomass, 55% TAG). The research focused on determining the optimal silica concentration for maximizing </a:t>
            </a:r>
            <a:r>
              <a:rPr lang="en-US" sz="2800" i="1" dirty="0">
                <a:solidFill>
                  <a:schemeClr val="accent5">
                    <a:lumMod val="50000"/>
                  </a:schemeClr>
                </a:solidFill>
                <a:latin typeface="Times New Roman" panose="02020603050405020304" pitchFamily="18" charset="0"/>
                <a:cs typeface="Times New Roman" panose="02020603050405020304" pitchFamily="18" charset="0"/>
              </a:rPr>
              <a:t>C. </a:t>
            </a:r>
            <a:r>
              <a:rPr lang="en-US" sz="2800" i="1" dirty="0" err="1">
                <a:solidFill>
                  <a:schemeClr val="accent5">
                    <a:lumMod val="50000"/>
                  </a:schemeClr>
                </a:solidFill>
                <a:latin typeface="Times New Roman" panose="02020603050405020304" pitchFamily="18" charset="0"/>
                <a:cs typeface="Times New Roman" panose="02020603050405020304" pitchFamily="18" charset="0"/>
              </a:rPr>
              <a:t>cryptica</a:t>
            </a:r>
            <a:r>
              <a:rPr lang="en-US" sz="2800" i="1"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a:solidFill>
                  <a:schemeClr val="accent5">
                    <a:lumMod val="50000"/>
                  </a:schemeClr>
                </a:solidFill>
                <a:latin typeface="Times New Roman" panose="02020603050405020304" pitchFamily="18" charset="0"/>
                <a:cs typeface="Times New Roman" panose="02020603050405020304" pitchFamily="18" charset="0"/>
              </a:rPr>
              <a:t>growth and its subsequent impact on lipid content throughout the growth phase. Experiments were conducted by varying silica concentrations (0.5x- 5x). Results revealed that a 2x concentration of silica improved </a:t>
            </a:r>
            <a:r>
              <a:rPr lang="en-US" sz="2800" i="1" dirty="0">
                <a:solidFill>
                  <a:schemeClr val="accent5">
                    <a:lumMod val="50000"/>
                  </a:schemeClr>
                </a:solidFill>
                <a:latin typeface="Times New Roman" panose="02020603050405020304" pitchFamily="18" charset="0"/>
                <a:cs typeface="Times New Roman" panose="02020603050405020304" pitchFamily="18" charset="0"/>
              </a:rPr>
              <a:t>C. </a:t>
            </a:r>
            <a:r>
              <a:rPr lang="en-US" sz="2800" i="1" dirty="0" err="1">
                <a:solidFill>
                  <a:schemeClr val="accent5">
                    <a:lumMod val="50000"/>
                  </a:schemeClr>
                </a:solidFill>
                <a:latin typeface="Times New Roman" panose="02020603050405020304" pitchFamily="18" charset="0"/>
                <a:cs typeface="Times New Roman" panose="02020603050405020304" pitchFamily="18" charset="0"/>
              </a:rPr>
              <a:t>cryptica</a:t>
            </a:r>
            <a:r>
              <a:rPr lang="en-US" sz="2800" dirty="0">
                <a:solidFill>
                  <a:schemeClr val="accent5">
                    <a:lumMod val="50000"/>
                  </a:schemeClr>
                </a:solidFill>
                <a:latin typeface="Times New Roman" panose="02020603050405020304" pitchFamily="18" charset="0"/>
                <a:cs typeface="Times New Roman" panose="02020603050405020304" pitchFamily="18" charset="0"/>
              </a:rPr>
              <a:t> growth within a 14-day period.</a:t>
            </a:r>
          </a:p>
        </p:txBody>
      </p:sp>
      <p:pic>
        <p:nvPicPr>
          <p:cNvPr id="14" name="Picture 13">
            <a:extLst>
              <a:ext uri="{FF2B5EF4-FFF2-40B4-BE49-F238E27FC236}">
                <a16:creationId xmlns:a16="http://schemas.microsoft.com/office/drawing/2014/main" id="{FC4D9E60-C192-C5D9-C6E2-AFAC1ED6D0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6924" y="12214142"/>
            <a:ext cx="9618815" cy="7214113"/>
          </a:xfrm>
          <a:prstGeom prst="rect">
            <a:avLst/>
          </a:prstGeom>
        </p:spPr>
      </p:pic>
      <p:pic>
        <p:nvPicPr>
          <p:cNvPr id="18" name="Picture 17">
            <a:extLst>
              <a:ext uri="{FF2B5EF4-FFF2-40B4-BE49-F238E27FC236}">
                <a16:creationId xmlns:a16="http://schemas.microsoft.com/office/drawing/2014/main" id="{960E33FE-C17C-8060-B5B9-143714E9C109}"/>
              </a:ext>
            </a:extLst>
          </p:cNvPr>
          <p:cNvPicPr>
            <a:picLocks noChangeAspect="1"/>
          </p:cNvPicPr>
          <p:nvPr/>
        </p:nvPicPr>
        <p:blipFill>
          <a:blip r:embed="rId3"/>
          <a:stretch>
            <a:fillRect/>
          </a:stretch>
        </p:blipFill>
        <p:spPr>
          <a:xfrm>
            <a:off x="391324" y="124457"/>
            <a:ext cx="43108552" cy="4767485"/>
          </a:xfrm>
          <a:prstGeom prst="rect">
            <a:avLst/>
          </a:prstGeom>
        </p:spPr>
      </p:pic>
      <p:pic>
        <p:nvPicPr>
          <p:cNvPr id="20" name="Picture 19" descr="A row of beakers with liquid in them&#10;&#10;Description automatically generated">
            <a:extLst>
              <a:ext uri="{FF2B5EF4-FFF2-40B4-BE49-F238E27FC236}">
                <a16:creationId xmlns:a16="http://schemas.microsoft.com/office/drawing/2014/main" id="{505A98EC-36D8-6B81-4DD2-05451A666B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30400" y="25437653"/>
            <a:ext cx="9560591" cy="5551311"/>
          </a:xfrm>
          <a:prstGeom prst="rect">
            <a:avLst/>
          </a:prstGeom>
        </p:spPr>
      </p:pic>
      <p:pic>
        <p:nvPicPr>
          <p:cNvPr id="23" name="Picture 22" descr="A purple light in a room&#10;&#10;Description automatically generated">
            <a:extLst>
              <a:ext uri="{FF2B5EF4-FFF2-40B4-BE49-F238E27FC236}">
                <a16:creationId xmlns:a16="http://schemas.microsoft.com/office/drawing/2014/main" id="{7A23D3AE-5F8E-7FFB-1E6E-58BA8F22B99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953737" y="13115272"/>
            <a:ext cx="9428561" cy="7071422"/>
          </a:xfrm>
          <a:prstGeom prst="rect">
            <a:avLst/>
          </a:prstGeom>
        </p:spPr>
      </p:pic>
      <p:pic>
        <p:nvPicPr>
          <p:cNvPr id="28" name="Picture 27">
            <a:extLst>
              <a:ext uri="{FF2B5EF4-FFF2-40B4-BE49-F238E27FC236}">
                <a16:creationId xmlns:a16="http://schemas.microsoft.com/office/drawing/2014/main" id="{1641F541-8192-2C2C-8199-298448C0E45C}"/>
              </a:ext>
            </a:extLst>
          </p:cNvPr>
          <p:cNvPicPr>
            <a:picLocks noChangeAspect="1"/>
          </p:cNvPicPr>
          <p:nvPr/>
        </p:nvPicPr>
        <p:blipFill>
          <a:blip r:embed="rId6"/>
          <a:stretch>
            <a:fillRect/>
          </a:stretch>
        </p:blipFill>
        <p:spPr>
          <a:xfrm>
            <a:off x="11930400" y="7717630"/>
            <a:ext cx="9442753" cy="2717559"/>
          </a:xfrm>
          <a:prstGeom prst="rect">
            <a:avLst/>
          </a:prstGeom>
        </p:spPr>
      </p:pic>
      <p:sp>
        <p:nvSpPr>
          <p:cNvPr id="30" name="TextBox 29">
            <a:extLst>
              <a:ext uri="{FF2B5EF4-FFF2-40B4-BE49-F238E27FC236}">
                <a16:creationId xmlns:a16="http://schemas.microsoft.com/office/drawing/2014/main" id="{A82DB567-00B4-A16A-7D40-DB2F017F2257}"/>
              </a:ext>
            </a:extLst>
          </p:cNvPr>
          <p:cNvSpPr txBox="1"/>
          <p:nvPr/>
        </p:nvSpPr>
        <p:spPr>
          <a:xfrm>
            <a:off x="11726166" y="6325552"/>
            <a:ext cx="10053175" cy="954107"/>
          </a:xfrm>
          <a:prstGeom prst="rect">
            <a:avLst/>
          </a:prstGeom>
          <a:noFill/>
        </p:spPr>
        <p:txBody>
          <a:bodyPr wrap="square">
            <a:spAutoFit/>
          </a:bodyPr>
          <a:lstStyle/>
          <a:p>
            <a:pPr>
              <a:spcBef>
                <a:spcPts val="672"/>
              </a:spcBef>
              <a:spcAft>
                <a:spcPts val="600"/>
              </a:spcAft>
            </a:pPr>
            <a:r>
              <a:rPr lang="en-US" sz="2800" dirty="0">
                <a:solidFill>
                  <a:schemeClr val="accent5">
                    <a:lumMod val="50000"/>
                  </a:schemeClr>
                </a:solidFill>
                <a:latin typeface="Times New Roman" panose="02020603050405020304" pitchFamily="18" charset="0"/>
                <a:cs typeface="Times New Roman" panose="02020603050405020304" pitchFamily="18" charset="0"/>
              </a:rPr>
              <a:t>The concentration of silica in the media base was the independent variable.</a:t>
            </a:r>
          </a:p>
        </p:txBody>
      </p:sp>
      <p:sp>
        <p:nvSpPr>
          <p:cNvPr id="31" name="TextBox 30">
            <a:extLst>
              <a:ext uri="{FF2B5EF4-FFF2-40B4-BE49-F238E27FC236}">
                <a16:creationId xmlns:a16="http://schemas.microsoft.com/office/drawing/2014/main" id="{E9729232-100A-342D-5692-EF197D8BBF85}"/>
              </a:ext>
            </a:extLst>
          </p:cNvPr>
          <p:cNvSpPr txBox="1"/>
          <p:nvPr/>
        </p:nvSpPr>
        <p:spPr>
          <a:xfrm>
            <a:off x="11687155" y="10473048"/>
            <a:ext cx="10047078" cy="400111"/>
          </a:xfrm>
          <a:prstGeom prst="rect">
            <a:avLst/>
          </a:prstGeom>
          <a:noFill/>
        </p:spPr>
        <p:txBody>
          <a:bodyPr wrap="square">
            <a:spAutoFit/>
          </a:bodyPr>
          <a:lstStyle/>
          <a:p>
            <a:pPr algn="ctr">
              <a:spcBef>
                <a:spcPts val="672"/>
              </a:spcBef>
              <a:spcAft>
                <a:spcPts val="600"/>
              </a:spcAft>
            </a:pPr>
            <a:r>
              <a:rPr lang="en-US" sz="2000" i="1" dirty="0">
                <a:solidFill>
                  <a:schemeClr val="accent5">
                    <a:lumMod val="50000"/>
                  </a:schemeClr>
                </a:solidFill>
                <a:latin typeface="Times New Roman" panose="02020603050405020304" pitchFamily="18" charset="0"/>
                <a:cs typeface="Times New Roman" panose="02020603050405020304" pitchFamily="18" charset="0"/>
              </a:rPr>
              <a:t>Figure 2: L1 marine media component list and concentrations (based on 1 L total volume</a:t>
            </a:r>
          </a:p>
        </p:txBody>
      </p:sp>
      <p:sp>
        <p:nvSpPr>
          <p:cNvPr id="32" name="TextBox 31">
            <a:extLst>
              <a:ext uri="{FF2B5EF4-FFF2-40B4-BE49-F238E27FC236}">
                <a16:creationId xmlns:a16="http://schemas.microsoft.com/office/drawing/2014/main" id="{A64E4433-0D83-5F41-3DD7-066CB5076E1F}"/>
              </a:ext>
            </a:extLst>
          </p:cNvPr>
          <p:cNvSpPr txBox="1"/>
          <p:nvPr/>
        </p:nvSpPr>
        <p:spPr>
          <a:xfrm>
            <a:off x="11628237" y="20391812"/>
            <a:ext cx="10047078" cy="400111"/>
          </a:xfrm>
          <a:prstGeom prst="rect">
            <a:avLst/>
          </a:prstGeom>
          <a:noFill/>
        </p:spPr>
        <p:txBody>
          <a:bodyPr wrap="square">
            <a:spAutoFit/>
          </a:bodyPr>
          <a:lstStyle/>
          <a:p>
            <a:pPr algn="ctr">
              <a:spcBef>
                <a:spcPts val="672"/>
              </a:spcBef>
              <a:spcAft>
                <a:spcPts val="600"/>
              </a:spcAft>
            </a:pPr>
            <a:r>
              <a:rPr lang="en-US" sz="2000" i="1" dirty="0">
                <a:solidFill>
                  <a:schemeClr val="accent5">
                    <a:lumMod val="50000"/>
                  </a:schemeClr>
                </a:solidFill>
                <a:latin typeface="Times New Roman" panose="02020603050405020304" pitchFamily="18" charset="0"/>
                <a:cs typeface="Times New Roman" panose="02020603050405020304" pitchFamily="18" charset="0"/>
              </a:rPr>
              <a:t>Figure 3: Experimental set-up of  varying silica concentration in Trial 2.</a:t>
            </a:r>
          </a:p>
        </p:txBody>
      </p:sp>
      <p:sp>
        <p:nvSpPr>
          <p:cNvPr id="33" name="TextBox 32">
            <a:extLst>
              <a:ext uri="{FF2B5EF4-FFF2-40B4-BE49-F238E27FC236}">
                <a16:creationId xmlns:a16="http://schemas.microsoft.com/office/drawing/2014/main" id="{D0838251-09F1-DDB2-118A-A76971F3AFCC}"/>
              </a:ext>
            </a:extLst>
          </p:cNvPr>
          <p:cNvSpPr txBox="1"/>
          <p:nvPr/>
        </p:nvSpPr>
        <p:spPr>
          <a:xfrm>
            <a:off x="809330" y="19870155"/>
            <a:ext cx="10047078" cy="400111"/>
          </a:xfrm>
          <a:prstGeom prst="rect">
            <a:avLst/>
          </a:prstGeom>
          <a:noFill/>
        </p:spPr>
        <p:txBody>
          <a:bodyPr wrap="square">
            <a:spAutoFit/>
          </a:bodyPr>
          <a:lstStyle/>
          <a:p>
            <a:pPr algn="ctr">
              <a:spcBef>
                <a:spcPts val="672"/>
              </a:spcBef>
              <a:spcAft>
                <a:spcPts val="600"/>
              </a:spcAft>
            </a:pPr>
            <a:r>
              <a:rPr lang="en-US" sz="2000" i="1" dirty="0">
                <a:solidFill>
                  <a:schemeClr val="accent5">
                    <a:lumMod val="50000"/>
                  </a:schemeClr>
                </a:solidFill>
                <a:latin typeface="Times New Roman" panose="02020603050405020304" pitchFamily="18" charset="0"/>
                <a:cs typeface="Times New Roman" panose="02020603050405020304" pitchFamily="18" charset="0"/>
              </a:rPr>
              <a:t>Figure 1: SEM image of </a:t>
            </a:r>
            <a:r>
              <a:rPr lang="en-US" sz="2000" dirty="0">
                <a:solidFill>
                  <a:schemeClr val="accent5">
                    <a:lumMod val="50000"/>
                  </a:schemeClr>
                </a:solidFill>
                <a:latin typeface="Times New Roman" panose="02020603050405020304" pitchFamily="18" charset="0"/>
                <a:cs typeface="Times New Roman" panose="02020603050405020304" pitchFamily="18" charset="0"/>
              </a:rPr>
              <a:t>C. </a:t>
            </a:r>
            <a:r>
              <a:rPr lang="en-US" sz="2000" dirty="0" err="1">
                <a:solidFill>
                  <a:schemeClr val="accent5">
                    <a:lumMod val="50000"/>
                  </a:schemeClr>
                </a:solidFill>
                <a:latin typeface="Times New Roman" panose="02020603050405020304" pitchFamily="18" charset="0"/>
                <a:cs typeface="Times New Roman" panose="02020603050405020304" pitchFamily="18" charset="0"/>
              </a:rPr>
              <a:t>cryptica</a:t>
            </a:r>
            <a:r>
              <a:rPr lang="en-US" sz="2000" dirty="0">
                <a:solidFill>
                  <a:schemeClr val="accent5">
                    <a:lumMod val="50000"/>
                  </a:schemeClr>
                </a:solidFill>
                <a:latin typeface="Times New Roman" panose="02020603050405020304" pitchFamily="18" charset="0"/>
                <a:cs typeface="Times New Roman" panose="02020603050405020304" pitchFamily="18" charset="0"/>
              </a:rPr>
              <a:t>.</a:t>
            </a:r>
          </a:p>
        </p:txBody>
      </p:sp>
      <p:sp>
        <p:nvSpPr>
          <p:cNvPr id="34" name="TextBox 33">
            <a:extLst>
              <a:ext uri="{FF2B5EF4-FFF2-40B4-BE49-F238E27FC236}">
                <a16:creationId xmlns:a16="http://schemas.microsoft.com/office/drawing/2014/main" id="{94C44CD2-013A-FEE9-58CF-507A58C79F30}"/>
              </a:ext>
            </a:extLst>
          </p:cNvPr>
          <p:cNvSpPr txBox="1"/>
          <p:nvPr/>
        </p:nvSpPr>
        <p:spPr>
          <a:xfrm>
            <a:off x="11628237" y="31227168"/>
            <a:ext cx="10047078" cy="400111"/>
          </a:xfrm>
          <a:prstGeom prst="rect">
            <a:avLst/>
          </a:prstGeom>
          <a:noFill/>
        </p:spPr>
        <p:txBody>
          <a:bodyPr wrap="square">
            <a:spAutoFit/>
          </a:bodyPr>
          <a:lstStyle/>
          <a:p>
            <a:pPr algn="ctr">
              <a:spcBef>
                <a:spcPts val="672"/>
              </a:spcBef>
              <a:spcAft>
                <a:spcPts val="600"/>
              </a:spcAft>
            </a:pPr>
            <a:r>
              <a:rPr lang="en-US" sz="2000" i="1" dirty="0">
                <a:solidFill>
                  <a:schemeClr val="accent5">
                    <a:lumMod val="50000"/>
                  </a:schemeClr>
                </a:solidFill>
                <a:latin typeface="Times New Roman" panose="02020603050405020304" pitchFamily="18" charset="0"/>
                <a:cs typeface="Times New Roman" panose="02020603050405020304" pitchFamily="18" charset="0"/>
              </a:rPr>
              <a:t>Figure 4: Flasks at the end of Trial 2. 1x, 2x, 3x, and 4x shown  left to right.</a:t>
            </a:r>
          </a:p>
        </p:txBody>
      </p:sp>
      <p:sp>
        <p:nvSpPr>
          <p:cNvPr id="38" name="Text Placeholder 37">
            <a:extLst>
              <a:ext uri="{FF2B5EF4-FFF2-40B4-BE49-F238E27FC236}">
                <a16:creationId xmlns:a16="http://schemas.microsoft.com/office/drawing/2014/main" id="{CDFA5E41-D2E1-B0EA-43BC-5F4C065541F3}"/>
              </a:ext>
            </a:extLst>
          </p:cNvPr>
          <p:cNvSpPr txBox="1">
            <a:spLocks/>
          </p:cNvSpPr>
          <p:nvPr/>
        </p:nvSpPr>
        <p:spPr>
          <a:xfrm>
            <a:off x="22495155" y="5453997"/>
            <a:ext cx="20558253" cy="754045"/>
          </a:xfrm>
          <a:prstGeom prst="rect">
            <a:avLst/>
          </a:prstGeom>
        </p:spPr>
        <p:txBody>
          <a:bodyPr/>
          <a:lst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marL="0" indent="0" algn="ctr">
              <a:spcBef>
                <a:spcPts val="888"/>
              </a:spcBef>
              <a:buNone/>
            </a:pPr>
            <a:r>
              <a:rPr lang="en-US" sz="3800" b="1" u="sng" dirty="0">
                <a:solidFill>
                  <a:schemeClr val="accent5">
                    <a:lumMod val="50000"/>
                  </a:schemeClr>
                </a:solidFill>
              </a:rPr>
              <a:t>DATA &amp; RESULTS</a:t>
            </a:r>
          </a:p>
        </p:txBody>
      </p:sp>
      <p:sp>
        <p:nvSpPr>
          <p:cNvPr id="39" name="Text Placeholder 37">
            <a:extLst>
              <a:ext uri="{FF2B5EF4-FFF2-40B4-BE49-F238E27FC236}">
                <a16:creationId xmlns:a16="http://schemas.microsoft.com/office/drawing/2014/main" id="{2A173A1A-FD67-2D74-5AA1-63DD92F0FAE4}"/>
              </a:ext>
            </a:extLst>
          </p:cNvPr>
          <p:cNvSpPr txBox="1">
            <a:spLocks/>
          </p:cNvSpPr>
          <p:nvPr/>
        </p:nvSpPr>
        <p:spPr>
          <a:xfrm>
            <a:off x="11628237" y="5479939"/>
            <a:ext cx="10066369" cy="728103"/>
          </a:xfrm>
          <a:prstGeom prst="rect">
            <a:avLst/>
          </a:prstGeom>
        </p:spPr>
        <p:txBody>
          <a:bodyPr/>
          <a:lst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marL="0" indent="0" algn="ctr">
              <a:spcBef>
                <a:spcPts val="888"/>
              </a:spcBef>
              <a:buNone/>
            </a:pPr>
            <a:r>
              <a:rPr lang="en-US" sz="3800" b="1" u="sng" dirty="0">
                <a:solidFill>
                  <a:schemeClr val="accent5">
                    <a:lumMod val="50000"/>
                  </a:schemeClr>
                </a:solidFill>
              </a:rPr>
              <a:t>MATERIALS AND METHODS</a:t>
            </a:r>
          </a:p>
        </p:txBody>
      </p:sp>
      <p:sp>
        <p:nvSpPr>
          <p:cNvPr id="40" name="Text Placeholder 37">
            <a:extLst>
              <a:ext uri="{FF2B5EF4-FFF2-40B4-BE49-F238E27FC236}">
                <a16:creationId xmlns:a16="http://schemas.microsoft.com/office/drawing/2014/main" id="{20AC6B66-67FB-84ED-80F3-A2DD667EF722}"/>
              </a:ext>
            </a:extLst>
          </p:cNvPr>
          <p:cNvSpPr txBox="1">
            <a:spLocks/>
          </p:cNvSpPr>
          <p:nvPr/>
        </p:nvSpPr>
        <p:spPr>
          <a:xfrm>
            <a:off x="967548" y="5479938"/>
            <a:ext cx="10066369" cy="728103"/>
          </a:xfrm>
          <a:prstGeom prst="rect">
            <a:avLst/>
          </a:prstGeom>
        </p:spPr>
        <p:txBody>
          <a:bodyPr/>
          <a:lst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marL="0" indent="0" algn="ctr">
              <a:spcBef>
                <a:spcPts val="888"/>
              </a:spcBef>
              <a:buNone/>
            </a:pPr>
            <a:r>
              <a:rPr lang="en-US" sz="3800" b="1" u="sng" dirty="0">
                <a:solidFill>
                  <a:schemeClr val="accent5">
                    <a:lumMod val="50000"/>
                  </a:schemeClr>
                </a:solidFill>
              </a:rPr>
              <a:t>ABSTRACT</a:t>
            </a:r>
          </a:p>
        </p:txBody>
      </p:sp>
      <p:pic>
        <p:nvPicPr>
          <p:cNvPr id="43" name="Picture 42">
            <a:extLst>
              <a:ext uri="{FF2B5EF4-FFF2-40B4-BE49-F238E27FC236}">
                <a16:creationId xmlns:a16="http://schemas.microsoft.com/office/drawing/2014/main" id="{E71A7FC9-BFAD-4792-0290-650C1D80AEC1}"/>
              </a:ext>
            </a:extLst>
          </p:cNvPr>
          <p:cNvPicPr>
            <a:picLocks noChangeAspect="1"/>
          </p:cNvPicPr>
          <p:nvPr/>
        </p:nvPicPr>
        <p:blipFill>
          <a:blip r:embed="rId7"/>
          <a:stretch>
            <a:fillRect/>
          </a:stretch>
        </p:blipFill>
        <p:spPr>
          <a:xfrm>
            <a:off x="23370485" y="12574502"/>
            <a:ext cx="8240024" cy="5737509"/>
          </a:xfrm>
          <a:prstGeom prst="rect">
            <a:avLst/>
          </a:prstGeom>
        </p:spPr>
      </p:pic>
      <p:sp>
        <p:nvSpPr>
          <p:cNvPr id="29" name="Text Placeholder 37">
            <a:extLst>
              <a:ext uri="{FF2B5EF4-FFF2-40B4-BE49-F238E27FC236}">
                <a16:creationId xmlns:a16="http://schemas.microsoft.com/office/drawing/2014/main" id="{B349126A-2533-0EC7-A5A7-5C4CD5ABE312}"/>
              </a:ext>
            </a:extLst>
          </p:cNvPr>
          <p:cNvSpPr txBox="1">
            <a:spLocks/>
          </p:cNvSpPr>
          <p:nvPr/>
        </p:nvSpPr>
        <p:spPr>
          <a:xfrm>
            <a:off x="809330" y="21186254"/>
            <a:ext cx="10066369" cy="728103"/>
          </a:xfrm>
          <a:prstGeom prst="rect">
            <a:avLst/>
          </a:prstGeom>
        </p:spPr>
        <p:txBody>
          <a:bodyPr/>
          <a:lst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marL="0" indent="0" algn="ctr">
              <a:spcBef>
                <a:spcPts val="888"/>
              </a:spcBef>
              <a:buNone/>
            </a:pPr>
            <a:r>
              <a:rPr lang="en-US" sz="3800" b="1" u="sng" dirty="0">
                <a:solidFill>
                  <a:schemeClr val="accent5">
                    <a:lumMod val="50000"/>
                  </a:schemeClr>
                </a:solidFill>
              </a:rPr>
              <a:t>PREVIOUS WORK</a:t>
            </a:r>
          </a:p>
        </p:txBody>
      </p:sp>
      <p:sp>
        <p:nvSpPr>
          <p:cNvPr id="35" name="Text Placeholder 37">
            <a:extLst>
              <a:ext uri="{FF2B5EF4-FFF2-40B4-BE49-F238E27FC236}">
                <a16:creationId xmlns:a16="http://schemas.microsoft.com/office/drawing/2014/main" id="{F272D448-1E1D-3535-D721-2F50119D5096}"/>
              </a:ext>
            </a:extLst>
          </p:cNvPr>
          <p:cNvSpPr txBox="1">
            <a:spLocks/>
          </p:cNvSpPr>
          <p:nvPr/>
        </p:nvSpPr>
        <p:spPr>
          <a:xfrm>
            <a:off x="879154" y="29762752"/>
            <a:ext cx="10066369" cy="728103"/>
          </a:xfrm>
          <a:prstGeom prst="rect">
            <a:avLst/>
          </a:prstGeom>
        </p:spPr>
        <p:txBody>
          <a:bodyPr/>
          <a:lst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marL="0" indent="0" algn="ctr">
              <a:spcBef>
                <a:spcPts val="888"/>
              </a:spcBef>
              <a:buNone/>
            </a:pPr>
            <a:r>
              <a:rPr lang="en-US" sz="3800" b="1" u="sng" dirty="0">
                <a:solidFill>
                  <a:schemeClr val="accent5">
                    <a:lumMod val="50000"/>
                  </a:schemeClr>
                </a:solidFill>
              </a:rPr>
              <a:t>RESEARCH OBJECTIVE</a:t>
            </a:r>
          </a:p>
        </p:txBody>
      </p:sp>
      <p:sp>
        <p:nvSpPr>
          <p:cNvPr id="36" name="TextBox 35">
            <a:extLst>
              <a:ext uri="{FF2B5EF4-FFF2-40B4-BE49-F238E27FC236}">
                <a16:creationId xmlns:a16="http://schemas.microsoft.com/office/drawing/2014/main" id="{4138B1F8-6F7C-9844-AAB2-D9F6833EC487}"/>
              </a:ext>
            </a:extLst>
          </p:cNvPr>
          <p:cNvSpPr txBox="1"/>
          <p:nvPr/>
        </p:nvSpPr>
        <p:spPr>
          <a:xfrm>
            <a:off x="992436" y="30669642"/>
            <a:ext cx="10053175" cy="954107"/>
          </a:xfrm>
          <a:prstGeom prst="rect">
            <a:avLst/>
          </a:prstGeom>
          <a:noFill/>
        </p:spPr>
        <p:txBody>
          <a:bodyPr wrap="square">
            <a:spAutoFit/>
          </a:bodyPr>
          <a:lstStyle/>
          <a:p>
            <a:pPr marL="512064" indent="-512064">
              <a:spcBef>
                <a:spcPts val="672"/>
              </a:spcBef>
            </a:pPr>
            <a:r>
              <a:rPr lang="en-US" sz="2800" dirty="0">
                <a:solidFill>
                  <a:schemeClr val="accent5">
                    <a:lumMod val="50000"/>
                  </a:schemeClr>
                </a:solidFill>
                <a:latin typeface="Times New Roman" panose="02020603050405020304" pitchFamily="18" charset="0"/>
                <a:cs typeface="Times New Roman" panose="02020603050405020304" pitchFamily="18" charset="0"/>
              </a:rPr>
              <a:t>      Determine optimal silica concentrations to maximize overall diatom growth and lipid content.</a:t>
            </a:r>
          </a:p>
        </p:txBody>
      </p:sp>
      <p:pic>
        <p:nvPicPr>
          <p:cNvPr id="37" name="Picture 36">
            <a:extLst>
              <a:ext uri="{FF2B5EF4-FFF2-40B4-BE49-F238E27FC236}">
                <a16:creationId xmlns:a16="http://schemas.microsoft.com/office/drawing/2014/main" id="{D8AAA0C2-A51E-1248-9828-A51C78285621}"/>
              </a:ext>
            </a:extLst>
          </p:cNvPr>
          <p:cNvPicPr>
            <a:picLocks noChangeAspect="1"/>
          </p:cNvPicPr>
          <p:nvPr/>
        </p:nvPicPr>
        <p:blipFill>
          <a:blip r:embed="rId8"/>
          <a:stretch>
            <a:fillRect/>
          </a:stretch>
        </p:blipFill>
        <p:spPr>
          <a:xfrm>
            <a:off x="33677808" y="12610337"/>
            <a:ext cx="8240024" cy="5740473"/>
          </a:xfrm>
          <a:prstGeom prst="rect">
            <a:avLst/>
          </a:prstGeom>
        </p:spPr>
      </p:pic>
      <p:pic>
        <p:nvPicPr>
          <p:cNvPr id="44" name="Picture 43">
            <a:extLst>
              <a:ext uri="{FF2B5EF4-FFF2-40B4-BE49-F238E27FC236}">
                <a16:creationId xmlns:a16="http://schemas.microsoft.com/office/drawing/2014/main" id="{AFB76CF5-5D4B-6893-FE3F-E53C9F6F6BA7}"/>
              </a:ext>
            </a:extLst>
          </p:cNvPr>
          <p:cNvPicPr>
            <a:picLocks noChangeAspect="1"/>
          </p:cNvPicPr>
          <p:nvPr/>
        </p:nvPicPr>
        <p:blipFill>
          <a:blip r:embed="rId9"/>
          <a:stretch>
            <a:fillRect/>
          </a:stretch>
        </p:blipFill>
        <p:spPr>
          <a:xfrm>
            <a:off x="33607842" y="6207654"/>
            <a:ext cx="8199998" cy="5737509"/>
          </a:xfrm>
          <a:prstGeom prst="rect">
            <a:avLst/>
          </a:prstGeom>
        </p:spPr>
      </p:pic>
      <p:pic>
        <p:nvPicPr>
          <p:cNvPr id="45" name="Picture 44">
            <a:extLst>
              <a:ext uri="{FF2B5EF4-FFF2-40B4-BE49-F238E27FC236}">
                <a16:creationId xmlns:a16="http://schemas.microsoft.com/office/drawing/2014/main" id="{A1E65406-23D1-72A3-3C91-F26622ECAAA2}"/>
              </a:ext>
            </a:extLst>
          </p:cNvPr>
          <p:cNvPicPr>
            <a:picLocks noChangeAspect="1"/>
          </p:cNvPicPr>
          <p:nvPr/>
        </p:nvPicPr>
        <p:blipFill>
          <a:blip r:embed="rId10"/>
          <a:stretch>
            <a:fillRect/>
          </a:stretch>
        </p:blipFill>
        <p:spPr>
          <a:xfrm>
            <a:off x="23370485" y="6207655"/>
            <a:ext cx="8200350" cy="5737508"/>
          </a:xfrm>
          <a:prstGeom prst="rect">
            <a:avLst/>
          </a:prstGeom>
        </p:spPr>
      </p:pic>
      <p:sp>
        <p:nvSpPr>
          <p:cNvPr id="46" name="TextBox 45">
            <a:extLst>
              <a:ext uri="{FF2B5EF4-FFF2-40B4-BE49-F238E27FC236}">
                <a16:creationId xmlns:a16="http://schemas.microsoft.com/office/drawing/2014/main" id="{49F26D55-B749-CA84-9923-804EA4B04CF5}"/>
              </a:ext>
            </a:extLst>
          </p:cNvPr>
          <p:cNvSpPr txBox="1"/>
          <p:nvPr/>
        </p:nvSpPr>
        <p:spPr>
          <a:xfrm>
            <a:off x="22627685" y="12014087"/>
            <a:ext cx="10047078" cy="400111"/>
          </a:xfrm>
          <a:prstGeom prst="rect">
            <a:avLst/>
          </a:prstGeom>
          <a:noFill/>
        </p:spPr>
        <p:txBody>
          <a:bodyPr wrap="square">
            <a:spAutoFit/>
          </a:bodyPr>
          <a:lstStyle/>
          <a:p>
            <a:pPr algn="ctr">
              <a:spcBef>
                <a:spcPts val="672"/>
              </a:spcBef>
              <a:spcAft>
                <a:spcPts val="600"/>
              </a:spcAft>
            </a:pPr>
            <a:r>
              <a:rPr lang="en-US" sz="2000" i="1" dirty="0">
                <a:solidFill>
                  <a:schemeClr val="accent5">
                    <a:lumMod val="50000"/>
                  </a:schemeClr>
                </a:solidFill>
                <a:latin typeface="Times New Roman" panose="02020603050405020304" pitchFamily="18" charset="0"/>
                <a:cs typeface="Times New Roman" panose="02020603050405020304" pitchFamily="18" charset="0"/>
              </a:rPr>
              <a:t>Figure 5: Trial 1 results of cultivating of C. </a:t>
            </a:r>
            <a:r>
              <a:rPr lang="en-US" sz="2000" i="1" dirty="0" err="1">
                <a:solidFill>
                  <a:schemeClr val="accent5">
                    <a:lumMod val="50000"/>
                  </a:schemeClr>
                </a:solidFill>
                <a:latin typeface="Times New Roman" panose="02020603050405020304" pitchFamily="18" charset="0"/>
                <a:cs typeface="Times New Roman" panose="02020603050405020304" pitchFamily="18" charset="0"/>
              </a:rPr>
              <a:t>cryptica</a:t>
            </a:r>
            <a:r>
              <a:rPr lang="en-US" sz="2000" i="1" dirty="0">
                <a:solidFill>
                  <a:schemeClr val="accent5">
                    <a:lumMod val="50000"/>
                  </a:schemeClr>
                </a:solidFill>
                <a:latin typeface="Times New Roman" panose="02020603050405020304" pitchFamily="18" charset="0"/>
                <a:cs typeface="Times New Roman" panose="02020603050405020304" pitchFamily="18" charset="0"/>
              </a:rPr>
              <a:t> in varying concentrations of silica.</a:t>
            </a:r>
          </a:p>
        </p:txBody>
      </p:sp>
      <p:sp>
        <p:nvSpPr>
          <p:cNvPr id="47" name="TextBox 46">
            <a:extLst>
              <a:ext uri="{FF2B5EF4-FFF2-40B4-BE49-F238E27FC236}">
                <a16:creationId xmlns:a16="http://schemas.microsoft.com/office/drawing/2014/main" id="{77339A82-741F-40B7-1ABA-B3EF3C12B4B9}"/>
              </a:ext>
            </a:extLst>
          </p:cNvPr>
          <p:cNvSpPr txBox="1"/>
          <p:nvPr/>
        </p:nvSpPr>
        <p:spPr>
          <a:xfrm>
            <a:off x="32684302" y="11980160"/>
            <a:ext cx="10047078" cy="400111"/>
          </a:xfrm>
          <a:prstGeom prst="rect">
            <a:avLst/>
          </a:prstGeom>
          <a:noFill/>
        </p:spPr>
        <p:txBody>
          <a:bodyPr wrap="square">
            <a:spAutoFit/>
          </a:bodyPr>
          <a:lstStyle/>
          <a:p>
            <a:pPr algn="ctr">
              <a:spcBef>
                <a:spcPts val="672"/>
              </a:spcBef>
              <a:spcAft>
                <a:spcPts val="600"/>
              </a:spcAft>
            </a:pPr>
            <a:r>
              <a:rPr lang="en-US" sz="2000" i="1" dirty="0">
                <a:solidFill>
                  <a:schemeClr val="accent5">
                    <a:lumMod val="50000"/>
                  </a:schemeClr>
                </a:solidFill>
                <a:latin typeface="Times New Roman" panose="02020603050405020304" pitchFamily="18" charset="0"/>
                <a:cs typeface="Times New Roman" panose="02020603050405020304" pitchFamily="18" charset="0"/>
              </a:rPr>
              <a:t>Figure 6: Trial 2 results of cultivating of C. </a:t>
            </a:r>
            <a:r>
              <a:rPr lang="en-US" sz="2000" i="1" dirty="0" err="1">
                <a:solidFill>
                  <a:schemeClr val="accent5">
                    <a:lumMod val="50000"/>
                  </a:schemeClr>
                </a:solidFill>
                <a:latin typeface="Times New Roman" panose="02020603050405020304" pitchFamily="18" charset="0"/>
                <a:cs typeface="Times New Roman" panose="02020603050405020304" pitchFamily="18" charset="0"/>
              </a:rPr>
              <a:t>cryptica</a:t>
            </a:r>
            <a:r>
              <a:rPr lang="en-US" sz="2000" i="1" dirty="0">
                <a:solidFill>
                  <a:schemeClr val="accent5">
                    <a:lumMod val="50000"/>
                  </a:schemeClr>
                </a:solidFill>
                <a:latin typeface="Times New Roman" panose="02020603050405020304" pitchFamily="18" charset="0"/>
                <a:cs typeface="Times New Roman" panose="02020603050405020304" pitchFamily="18" charset="0"/>
              </a:rPr>
              <a:t> in varying concentrations of silica</a:t>
            </a:r>
          </a:p>
        </p:txBody>
      </p:sp>
      <p:sp>
        <p:nvSpPr>
          <p:cNvPr id="50" name="TextBox 49">
            <a:extLst>
              <a:ext uri="{FF2B5EF4-FFF2-40B4-BE49-F238E27FC236}">
                <a16:creationId xmlns:a16="http://schemas.microsoft.com/office/drawing/2014/main" id="{36C8CB50-A3C7-07D9-0DB5-7D11EABC8CEA}"/>
              </a:ext>
            </a:extLst>
          </p:cNvPr>
          <p:cNvSpPr txBox="1"/>
          <p:nvPr/>
        </p:nvSpPr>
        <p:spPr>
          <a:xfrm>
            <a:off x="22826722" y="18472315"/>
            <a:ext cx="10047078" cy="400111"/>
          </a:xfrm>
          <a:prstGeom prst="rect">
            <a:avLst/>
          </a:prstGeom>
          <a:noFill/>
        </p:spPr>
        <p:txBody>
          <a:bodyPr wrap="square">
            <a:spAutoFit/>
          </a:bodyPr>
          <a:lstStyle/>
          <a:p>
            <a:pPr algn="ctr">
              <a:spcBef>
                <a:spcPts val="672"/>
              </a:spcBef>
              <a:spcAft>
                <a:spcPts val="600"/>
              </a:spcAft>
            </a:pPr>
            <a:r>
              <a:rPr lang="en-US" sz="2000" i="1" dirty="0">
                <a:solidFill>
                  <a:schemeClr val="accent5">
                    <a:lumMod val="50000"/>
                  </a:schemeClr>
                </a:solidFill>
                <a:latin typeface="Times New Roman" panose="02020603050405020304" pitchFamily="18" charset="0"/>
                <a:cs typeface="Times New Roman" panose="02020603050405020304" pitchFamily="18" charset="0"/>
              </a:rPr>
              <a:t>Figure 7: Trial 1results of silica content at intermittent times.</a:t>
            </a:r>
          </a:p>
        </p:txBody>
      </p:sp>
      <p:sp>
        <p:nvSpPr>
          <p:cNvPr id="51" name="TextBox 50">
            <a:extLst>
              <a:ext uri="{FF2B5EF4-FFF2-40B4-BE49-F238E27FC236}">
                <a16:creationId xmlns:a16="http://schemas.microsoft.com/office/drawing/2014/main" id="{79F841A7-BF19-DF47-7781-96AE35419F1C}"/>
              </a:ext>
            </a:extLst>
          </p:cNvPr>
          <p:cNvSpPr txBox="1"/>
          <p:nvPr/>
        </p:nvSpPr>
        <p:spPr>
          <a:xfrm>
            <a:off x="32774281" y="18381571"/>
            <a:ext cx="10047078" cy="400111"/>
          </a:xfrm>
          <a:prstGeom prst="rect">
            <a:avLst/>
          </a:prstGeom>
          <a:noFill/>
        </p:spPr>
        <p:txBody>
          <a:bodyPr wrap="square">
            <a:spAutoFit/>
          </a:bodyPr>
          <a:lstStyle/>
          <a:p>
            <a:pPr algn="ctr">
              <a:spcBef>
                <a:spcPts val="672"/>
              </a:spcBef>
              <a:spcAft>
                <a:spcPts val="600"/>
              </a:spcAft>
            </a:pPr>
            <a:r>
              <a:rPr lang="en-US" sz="2000" i="1" dirty="0">
                <a:solidFill>
                  <a:schemeClr val="accent5">
                    <a:lumMod val="50000"/>
                  </a:schemeClr>
                </a:solidFill>
                <a:latin typeface="Times New Roman" panose="02020603050405020304" pitchFamily="18" charset="0"/>
                <a:cs typeface="Times New Roman" panose="02020603050405020304" pitchFamily="18" charset="0"/>
              </a:rPr>
              <a:t>Figure 8: Trial 1results of silica content at intermittent times.</a:t>
            </a:r>
          </a:p>
        </p:txBody>
      </p:sp>
      <p:pic>
        <p:nvPicPr>
          <p:cNvPr id="55" name="Picture 54">
            <a:extLst>
              <a:ext uri="{FF2B5EF4-FFF2-40B4-BE49-F238E27FC236}">
                <a16:creationId xmlns:a16="http://schemas.microsoft.com/office/drawing/2014/main" id="{7258C51D-F436-AE24-D431-E0A35C4F7FF0}"/>
              </a:ext>
            </a:extLst>
          </p:cNvPr>
          <p:cNvPicPr>
            <a:picLocks noChangeAspect="1"/>
          </p:cNvPicPr>
          <p:nvPr/>
        </p:nvPicPr>
        <p:blipFill>
          <a:blip r:embed="rId11"/>
          <a:stretch>
            <a:fillRect/>
          </a:stretch>
        </p:blipFill>
        <p:spPr>
          <a:xfrm>
            <a:off x="23370485" y="19033480"/>
            <a:ext cx="8240024" cy="7180367"/>
          </a:xfrm>
          <a:prstGeom prst="rect">
            <a:avLst/>
          </a:prstGeom>
        </p:spPr>
      </p:pic>
      <p:sp>
        <p:nvSpPr>
          <p:cNvPr id="56" name="TextBox 55">
            <a:extLst>
              <a:ext uri="{FF2B5EF4-FFF2-40B4-BE49-F238E27FC236}">
                <a16:creationId xmlns:a16="http://schemas.microsoft.com/office/drawing/2014/main" id="{4E192F9E-CB09-0258-55BE-6F54C9DC03B1}"/>
              </a:ext>
            </a:extLst>
          </p:cNvPr>
          <p:cNvSpPr txBox="1"/>
          <p:nvPr/>
        </p:nvSpPr>
        <p:spPr>
          <a:xfrm>
            <a:off x="22375780" y="26425436"/>
            <a:ext cx="10047078" cy="400111"/>
          </a:xfrm>
          <a:prstGeom prst="rect">
            <a:avLst/>
          </a:prstGeom>
          <a:noFill/>
        </p:spPr>
        <p:txBody>
          <a:bodyPr wrap="square">
            <a:spAutoFit/>
          </a:bodyPr>
          <a:lstStyle/>
          <a:p>
            <a:pPr algn="ctr">
              <a:spcBef>
                <a:spcPts val="672"/>
              </a:spcBef>
              <a:spcAft>
                <a:spcPts val="600"/>
              </a:spcAft>
            </a:pPr>
            <a:r>
              <a:rPr lang="en-US" sz="2000" i="1" dirty="0">
                <a:solidFill>
                  <a:schemeClr val="accent5">
                    <a:lumMod val="50000"/>
                  </a:schemeClr>
                </a:solidFill>
                <a:latin typeface="Times New Roman" panose="02020603050405020304" pitchFamily="18" charset="0"/>
                <a:cs typeface="Times New Roman" panose="02020603050405020304" pitchFamily="18" charset="0"/>
              </a:rPr>
              <a:t>Figure 9: Trial 1results of  lipid content at a time of 331 hours.</a:t>
            </a:r>
          </a:p>
        </p:txBody>
      </p:sp>
      <p:pic>
        <p:nvPicPr>
          <p:cNvPr id="58" name="Picture 57">
            <a:extLst>
              <a:ext uri="{FF2B5EF4-FFF2-40B4-BE49-F238E27FC236}">
                <a16:creationId xmlns:a16="http://schemas.microsoft.com/office/drawing/2014/main" id="{1B713B51-81DC-F4F5-D392-E69F39AA7E2B}"/>
              </a:ext>
            </a:extLst>
          </p:cNvPr>
          <p:cNvPicPr>
            <a:picLocks noChangeAspect="1"/>
          </p:cNvPicPr>
          <p:nvPr/>
        </p:nvPicPr>
        <p:blipFill>
          <a:blip r:embed="rId12"/>
          <a:stretch>
            <a:fillRect/>
          </a:stretch>
        </p:blipFill>
        <p:spPr>
          <a:xfrm>
            <a:off x="33607842" y="19011748"/>
            <a:ext cx="8240024" cy="7198181"/>
          </a:xfrm>
          <a:prstGeom prst="rect">
            <a:avLst/>
          </a:prstGeom>
        </p:spPr>
      </p:pic>
      <p:sp>
        <p:nvSpPr>
          <p:cNvPr id="59" name="TextBox 58">
            <a:extLst>
              <a:ext uri="{FF2B5EF4-FFF2-40B4-BE49-F238E27FC236}">
                <a16:creationId xmlns:a16="http://schemas.microsoft.com/office/drawing/2014/main" id="{FA0AD4DE-202C-8BE3-FC97-38FE87CC3DA8}"/>
              </a:ext>
            </a:extLst>
          </p:cNvPr>
          <p:cNvSpPr txBox="1"/>
          <p:nvPr/>
        </p:nvSpPr>
        <p:spPr>
          <a:xfrm>
            <a:off x="32704315" y="26413156"/>
            <a:ext cx="10047078" cy="400111"/>
          </a:xfrm>
          <a:prstGeom prst="rect">
            <a:avLst/>
          </a:prstGeom>
          <a:noFill/>
        </p:spPr>
        <p:txBody>
          <a:bodyPr wrap="square">
            <a:spAutoFit/>
          </a:bodyPr>
          <a:lstStyle/>
          <a:p>
            <a:pPr algn="ctr">
              <a:spcBef>
                <a:spcPts val="672"/>
              </a:spcBef>
              <a:spcAft>
                <a:spcPts val="600"/>
              </a:spcAft>
            </a:pPr>
            <a:r>
              <a:rPr lang="en-US" sz="2000" i="1" dirty="0">
                <a:solidFill>
                  <a:schemeClr val="accent5">
                    <a:lumMod val="50000"/>
                  </a:schemeClr>
                </a:solidFill>
                <a:latin typeface="Times New Roman" panose="02020603050405020304" pitchFamily="18" charset="0"/>
                <a:cs typeface="Times New Roman" panose="02020603050405020304" pitchFamily="18" charset="0"/>
              </a:rPr>
              <a:t>Figure 10: Trial 1 results of lipid content at a time of 336 hours.</a:t>
            </a:r>
          </a:p>
        </p:txBody>
      </p:sp>
      <p:sp>
        <p:nvSpPr>
          <p:cNvPr id="61" name="Text Placeholder 37">
            <a:extLst>
              <a:ext uri="{FF2B5EF4-FFF2-40B4-BE49-F238E27FC236}">
                <a16:creationId xmlns:a16="http://schemas.microsoft.com/office/drawing/2014/main" id="{4CF2FF90-3447-FFE5-FD6C-49E7EAA50517}"/>
              </a:ext>
            </a:extLst>
          </p:cNvPr>
          <p:cNvSpPr txBox="1">
            <a:spLocks/>
          </p:cNvSpPr>
          <p:nvPr/>
        </p:nvSpPr>
        <p:spPr>
          <a:xfrm>
            <a:off x="22409805" y="26819407"/>
            <a:ext cx="10179608" cy="754045"/>
          </a:xfrm>
          <a:prstGeom prst="rect">
            <a:avLst/>
          </a:prstGeom>
        </p:spPr>
        <p:txBody>
          <a:bodyPr/>
          <a:lst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marL="0" indent="0" algn="ctr">
              <a:spcBef>
                <a:spcPts val="888"/>
              </a:spcBef>
              <a:buNone/>
            </a:pPr>
            <a:r>
              <a:rPr lang="en-US" sz="3800" b="1" u="sng" dirty="0">
                <a:solidFill>
                  <a:schemeClr val="accent5">
                    <a:lumMod val="50000"/>
                  </a:schemeClr>
                </a:solidFill>
              </a:rPr>
              <a:t>CONCLUSIONS &amp; RECOMMENDATIONS</a:t>
            </a:r>
          </a:p>
        </p:txBody>
      </p:sp>
      <p:sp>
        <p:nvSpPr>
          <p:cNvPr id="63" name="TextBox 62">
            <a:extLst>
              <a:ext uri="{FF2B5EF4-FFF2-40B4-BE49-F238E27FC236}">
                <a16:creationId xmlns:a16="http://schemas.microsoft.com/office/drawing/2014/main" id="{980819D1-5F5A-801E-1637-14EB8F7BEDF3}"/>
              </a:ext>
            </a:extLst>
          </p:cNvPr>
          <p:cNvSpPr txBox="1"/>
          <p:nvPr/>
        </p:nvSpPr>
        <p:spPr>
          <a:xfrm>
            <a:off x="22888309" y="27712289"/>
            <a:ext cx="9103424" cy="4372992"/>
          </a:xfrm>
          <a:prstGeom prst="rect">
            <a:avLst/>
          </a:prstGeom>
          <a:noFill/>
        </p:spPr>
        <p:txBody>
          <a:bodyPr wrap="square">
            <a:spAutoFit/>
          </a:bodyPr>
          <a:lstStyle/>
          <a:p>
            <a:pPr>
              <a:spcBef>
                <a:spcPts val="672"/>
              </a:spcBef>
              <a:spcAft>
                <a:spcPts val="600"/>
              </a:spcAft>
            </a:pPr>
            <a:r>
              <a:rPr lang="en-US" sz="2800" dirty="0">
                <a:solidFill>
                  <a:schemeClr val="accent5">
                    <a:lumMod val="50000"/>
                  </a:schemeClr>
                </a:solidFill>
                <a:latin typeface="Times New Roman" panose="02020603050405020304" pitchFamily="18" charset="0"/>
                <a:cs typeface="Times New Roman" panose="02020603050405020304" pitchFamily="18" charset="0"/>
              </a:rPr>
              <a:t>C1:  2x concentration of silica showed most effective growth.</a:t>
            </a:r>
          </a:p>
          <a:p>
            <a:pPr>
              <a:spcBef>
                <a:spcPts val="672"/>
              </a:spcBef>
              <a:spcAft>
                <a:spcPts val="600"/>
              </a:spcAft>
            </a:pPr>
            <a:r>
              <a:rPr lang="en-US" sz="2800" dirty="0">
                <a:solidFill>
                  <a:schemeClr val="accent5">
                    <a:lumMod val="50000"/>
                  </a:schemeClr>
                </a:solidFill>
                <a:latin typeface="Times New Roman" panose="02020603050405020304" pitchFamily="18" charset="0"/>
                <a:cs typeface="Times New Roman" panose="02020603050405020304" pitchFamily="18" charset="0"/>
              </a:rPr>
              <a:t>C2:  Limited impact of silica on improved growth.</a:t>
            </a:r>
          </a:p>
          <a:p>
            <a:pPr>
              <a:spcBef>
                <a:spcPts val="672"/>
              </a:spcBef>
              <a:spcAft>
                <a:spcPts val="600"/>
              </a:spcAft>
            </a:pPr>
            <a:r>
              <a:rPr lang="en-US" sz="2800" dirty="0">
                <a:solidFill>
                  <a:schemeClr val="accent5">
                    <a:lumMod val="50000"/>
                  </a:schemeClr>
                </a:solidFill>
                <a:latin typeface="Times New Roman" panose="02020603050405020304" pitchFamily="18" charset="0"/>
                <a:cs typeface="Times New Roman" panose="02020603050405020304" pitchFamily="18" charset="0"/>
              </a:rPr>
              <a:t>R1:  Improve method to find silica concentration.</a:t>
            </a:r>
          </a:p>
          <a:p>
            <a:pPr>
              <a:spcBef>
                <a:spcPts val="672"/>
              </a:spcBef>
              <a:spcAft>
                <a:spcPts val="600"/>
              </a:spcAft>
            </a:pPr>
            <a:r>
              <a:rPr lang="en-US" sz="2800" dirty="0">
                <a:solidFill>
                  <a:schemeClr val="accent5">
                    <a:lumMod val="50000"/>
                  </a:schemeClr>
                </a:solidFill>
                <a:latin typeface="Times New Roman" panose="02020603050405020304" pitchFamily="18" charset="0"/>
                <a:cs typeface="Times New Roman" panose="02020603050405020304" pitchFamily="18" charset="0"/>
              </a:rPr>
              <a:t>R2:  Determine lipid concentration using microplate reader      </a:t>
            </a:r>
            <a:br>
              <a:rPr lang="en-US" sz="2800" dirty="0">
                <a:solidFill>
                  <a:schemeClr val="accent5">
                    <a:lumMod val="50000"/>
                  </a:schemeClr>
                </a:solidFill>
                <a:latin typeface="Times New Roman" panose="02020603050405020304" pitchFamily="18" charset="0"/>
                <a:cs typeface="Times New Roman" panose="02020603050405020304" pitchFamily="18" charset="0"/>
              </a:rPr>
            </a:br>
            <a:r>
              <a:rPr lang="en-US" sz="2800" dirty="0">
                <a:solidFill>
                  <a:schemeClr val="accent5">
                    <a:lumMod val="50000"/>
                  </a:schemeClr>
                </a:solidFill>
                <a:latin typeface="Times New Roman" panose="02020603050405020304" pitchFamily="18" charset="0"/>
                <a:cs typeface="Times New Roman" panose="02020603050405020304" pitchFamily="18" charset="0"/>
              </a:rPr>
              <a:t>        instead of flow cytometry.</a:t>
            </a:r>
          </a:p>
          <a:p>
            <a:pPr>
              <a:spcBef>
                <a:spcPts val="672"/>
              </a:spcBef>
              <a:spcAft>
                <a:spcPts val="600"/>
              </a:spcAft>
            </a:pPr>
            <a:r>
              <a:rPr lang="en-US" sz="2800" dirty="0">
                <a:solidFill>
                  <a:schemeClr val="accent5">
                    <a:lumMod val="50000"/>
                  </a:schemeClr>
                </a:solidFill>
                <a:latin typeface="Times New Roman" panose="02020603050405020304" pitchFamily="18" charset="0"/>
                <a:cs typeface="Times New Roman" panose="02020603050405020304" pitchFamily="18" charset="0"/>
              </a:rPr>
              <a:t>R3:  Water quality studies on seawater to determine what other </a:t>
            </a:r>
            <a:br>
              <a:rPr lang="en-US" sz="2800" dirty="0">
                <a:solidFill>
                  <a:schemeClr val="accent5">
                    <a:lumMod val="50000"/>
                  </a:schemeClr>
                </a:solidFill>
                <a:latin typeface="Times New Roman" panose="02020603050405020304" pitchFamily="18" charset="0"/>
                <a:cs typeface="Times New Roman" panose="02020603050405020304" pitchFamily="18" charset="0"/>
              </a:rPr>
            </a:br>
            <a:r>
              <a:rPr lang="en-US" sz="2800" dirty="0">
                <a:solidFill>
                  <a:schemeClr val="accent5">
                    <a:lumMod val="50000"/>
                  </a:schemeClr>
                </a:solidFill>
                <a:latin typeface="Times New Roman" panose="02020603050405020304" pitchFamily="18" charset="0"/>
                <a:cs typeface="Times New Roman" panose="02020603050405020304" pitchFamily="18" charset="0"/>
              </a:rPr>
              <a:t>        factors impact diatom and lipid growth.</a:t>
            </a:r>
          </a:p>
          <a:p>
            <a:pPr>
              <a:spcBef>
                <a:spcPts val="672"/>
              </a:spcBef>
              <a:spcAft>
                <a:spcPts val="600"/>
              </a:spcAft>
            </a:pPr>
            <a:endParaRPr lang="en-US" sz="28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64" name="Text Placeholder 37">
            <a:extLst>
              <a:ext uri="{FF2B5EF4-FFF2-40B4-BE49-F238E27FC236}">
                <a16:creationId xmlns:a16="http://schemas.microsoft.com/office/drawing/2014/main" id="{6A0111F6-CEAD-AFAF-60A8-8B720C894AEE}"/>
              </a:ext>
            </a:extLst>
          </p:cNvPr>
          <p:cNvSpPr txBox="1">
            <a:spLocks/>
          </p:cNvSpPr>
          <p:nvPr/>
        </p:nvSpPr>
        <p:spPr>
          <a:xfrm>
            <a:off x="32456883" y="26819407"/>
            <a:ext cx="10179608" cy="754045"/>
          </a:xfrm>
          <a:prstGeom prst="rect">
            <a:avLst/>
          </a:prstGeom>
        </p:spPr>
        <p:txBody>
          <a:bodyPr/>
          <a:lst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marL="0" indent="0" algn="ctr">
              <a:spcBef>
                <a:spcPts val="888"/>
              </a:spcBef>
              <a:buNone/>
            </a:pPr>
            <a:r>
              <a:rPr lang="en-US" sz="3800" b="1" u="sng" dirty="0">
                <a:solidFill>
                  <a:schemeClr val="accent5">
                    <a:lumMod val="50000"/>
                  </a:schemeClr>
                </a:solidFill>
              </a:rPr>
              <a:t>ACKNOWLEDGEMENTS &amp; REFERENCES</a:t>
            </a:r>
          </a:p>
        </p:txBody>
      </p:sp>
      <p:sp>
        <p:nvSpPr>
          <p:cNvPr id="67" name="TextBox 66">
            <a:extLst>
              <a:ext uri="{FF2B5EF4-FFF2-40B4-BE49-F238E27FC236}">
                <a16:creationId xmlns:a16="http://schemas.microsoft.com/office/drawing/2014/main" id="{7C5E41FA-7A01-D770-87DE-56FDE05DE1CB}"/>
              </a:ext>
            </a:extLst>
          </p:cNvPr>
          <p:cNvSpPr txBox="1"/>
          <p:nvPr/>
        </p:nvSpPr>
        <p:spPr>
          <a:xfrm>
            <a:off x="992437" y="22154929"/>
            <a:ext cx="9859872" cy="6791603"/>
          </a:xfrm>
          <a:prstGeom prst="rect">
            <a:avLst/>
          </a:prstGeom>
          <a:noFill/>
        </p:spPr>
        <p:txBody>
          <a:bodyPr wrap="square">
            <a:spAutoFit/>
          </a:bodyPr>
          <a:lstStyle/>
          <a:p>
            <a:pPr marL="457200" indent="-457200" algn="just">
              <a:spcBef>
                <a:spcPts val="672"/>
              </a:spcBef>
              <a:spcAft>
                <a:spcPts val="600"/>
              </a:spcAft>
              <a:buFont typeface="Arial" panose="020B0604020202020204" pitchFamily="34" charset="0"/>
              <a:buChar char="•"/>
            </a:pPr>
            <a:r>
              <a:rPr lang="en-US" sz="2800" dirty="0">
                <a:solidFill>
                  <a:schemeClr val="accent5">
                    <a:lumMod val="50000"/>
                  </a:schemeClr>
                </a:solidFill>
                <a:latin typeface="Times New Roman" panose="02020603050405020304" pitchFamily="18" charset="0"/>
                <a:cs typeface="Times New Roman" panose="02020603050405020304" pitchFamily="18" charset="0"/>
              </a:rPr>
              <a:t>Guillard and Hargraves (1993) created L1 marine media for growing coastal algae. This media was used in this experiment to grow </a:t>
            </a:r>
            <a:r>
              <a:rPr lang="en-US" sz="2800" i="1" dirty="0">
                <a:solidFill>
                  <a:schemeClr val="accent5">
                    <a:lumMod val="50000"/>
                  </a:schemeClr>
                </a:solidFill>
                <a:latin typeface="Times New Roman" panose="02020603050405020304" pitchFamily="18" charset="0"/>
                <a:cs typeface="Times New Roman" panose="02020603050405020304" pitchFamily="18" charset="0"/>
              </a:rPr>
              <a:t>C. </a:t>
            </a:r>
            <a:r>
              <a:rPr lang="en-US" sz="2800" i="1" dirty="0" err="1">
                <a:solidFill>
                  <a:schemeClr val="accent5">
                    <a:lumMod val="50000"/>
                  </a:schemeClr>
                </a:solidFill>
                <a:latin typeface="Times New Roman" panose="02020603050405020304" pitchFamily="18" charset="0"/>
                <a:cs typeface="Times New Roman" panose="02020603050405020304" pitchFamily="18" charset="0"/>
              </a:rPr>
              <a:t>cryptica</a:t>
            </a:r>
            <a:r>
              <a:rPr lang="en-US" sz="2800" dirty="0">
                <a:solidFill>
                  <a:schemeClr val="accent5">
                    <a:lumMod val="50000"/>
                  </a:schemeClr>
                </a:solidFill>
                <a:latin typeface="Times New Roman" panose="02020603050405020304" pitchFamily="18" charset="0"/>
                <a:cs typeface="Times New Roman" panose="02020603050405020304" pitchFamily="18" charset="0"/>
              </a:rPr>
              <a:t>. Fake seawater base was composed of 28 g*L</a:t>
            </a:r>
            <a:r>
              <a:rPr lang="en-US" sz="2800" baseline="30000" dirty="0">
                <a:solidFill>
                  <a:schemeClr val="accent5">
                    <a:lumMod val="50000"/>
                  </a:schemeClr>
                </a:solidFill>
                <a:latin typeface="Times New Roman" panose="02020603050405020304" pitchFamily="18" charset="0"/>
                <a:cs typeface="Times New Roman" panose="02020603050405020304" pitchFamily="18" charset="0"/>
              </a:rPr>
              <a:t>-1</a:t>
            </a:r>
            <a:r>
              <a:rPr lang="en-US" sz="2800" dirty="0">
                <a:solidFill>
                  <a:schemeClr val="accent5">
                    <a:lumMod val="50000"/>
                  </a:schemeClr>
                </a:solidFill>
                <a:latin typeface="Times New Roman" panose="02020603050405020304" pitchFamily="18" charset="0"/>
                <a:cs typeface="Times New Roman" panose="02020603050405020304" pitchFamily="18" charset="0"/>
              </a:rPr>
              <a:t> NaCl in deionized water.</a:t>
            </a:r>
          </a:p>
          <a:p>
            <a:pPr marL="457200" indent="-457200" algn="just">
              <a:spcBef>
                <a:spcPts val="672"/>
              </a:spcBef>
              <a:spcAft>
                <a:spcPts val="600"/>
              </a:spcAft>
              <a:buFont typeface="Arial" panose="020B0604020202020204" pitchFamily="34" charset="0"/>
              <a:buChar char="•"/>
            </a:pPr>
            <a:endParaRPr lang="en-US" sz="2800" dirty="0">
              <a:solidFill>
                <a:schemeClr val="accent5">
                  <a:lumMod val="50000"/>
                </a:schemeClr>
              </a:solidFill>
              <a:latin typeface="Times New Roman" panose="02020603050405020304" pitchFamily="18" charset="0"/>
              <a:cs typeface="Times New Roman" panose="02020603050405020304" pitchFamily="18" charset="0"/>
            </a:endParaRPr>
          </a:p>
          <a:p>
            <a:pPr marL="457200" indent="-457200" algn="just">
              <a:spcBef>
                <a:spcPts val="672"/>
              </a:spcBef>
              <a:spcAft>
                <a:spcPts val="600"/>
              </a:spcAft>
              <a:buFont typeface="Arial" panose="020B0604020202020204" pitchFamily="34" charset="0"/>
              <a:buChar char="•"/>
            </a:pPr>
            <a:r>
              <a:rPr lang="en-US" sz="2800" dirty="0">
                <a:solidFill>
                  <a:schemeClr val="accent5">
                    <a:lumMod val="50000"/>
                  </a:schemeClr>
                </a:solidFill>
                <a:latin typeface="Times New Roman" panose="02020603050405020304" pitchFamily="18" charset="0"/>
                <a:cs typeface="Times New Roman" panose="02020603050405020304" pitchFamily="18" charset="0"/>
              </a:rPr>
              <a:t>Media Base Variation: Real seawater pulled from the Boston Harbor was tested to see impacts on </a:t>
            </a:r>
            <a:r>
              <a:rPr lang="en-US" sz="2800" i="1" dirty="0">
                <a:solidFill>
                  <a:schemeClr val="accent5">
                    <a:lumMod val="50000"/>
                  </a:schemeClr>
                </a:solidFill>
                <a:latin typeface="Times New Roman" panose="02020603050405020304" pitchFamily="18" charset="0"/>
                <a:cs typeface="Times New Roman" panose="02020603050405020304" pitchFamily="18" charset="0"/>
              </a:rPr>
              <a:t>C. </a:t>
            </a:r>
            <a:r>
              <a:rPr lang="en-US" sz="2800" i="1" dirty="0" err="1">
                <a:solidFill>
                  <a:schemeClr val="accent5">
                    <a:lumMod val="50000"/>
                  </a:schemeClr>
                </a:solidFill>
                <a:latin typeface="Times New Roman" panose="02020603050405020304" pitchFamily="18" charset="0"/>
                <a:cs typeface="Times New Roman" panose="02020603050405020304" pitchFamily="18" charset="0"/>
              </a:rPr>
              <a:t>cryptica</a:t>
            </a:r>
            <a:r>
              <a:rPr lang="en-US" sz="2800" i="1"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a:solidFill>
                  <a:schemeClr val="accent5">
                    <a:lumMod val="50000"/>
                  </a:schemeClr>
                </a:solidFill>
                <a:latin typeface="Times New Roman" panose="02020603050405020304" pitchFamily="18" charset="0"/>
                <a:cs typeface="Times New Roman" panose="02020603050405020304" pitchFamily="18" charset="0"/>
              </a:rPr>
              <a:t>growth compared to lab created seawater. Real seawater had more effective growth by a factor of 7.6.</a:t>
            </a:r>
          </a:p>
          <a:p>
            <a:pPr algn="just">
              <a:spcBef>
                <a:spcPts val="672"/>
              </a:spcBef>
              <a:spcAft>
                <a:spcPts val="600"/>
              </a:spcAft>
            </a:pPr>
            <a:endParaRPr lang="en-US" sz="2800" dirty="0">
              <a:solidFill>
                <a:schemeClr val="accent5">
                  <a:lumMod val="50000"/>
                </a:schemeClr>
              </a:solidFill>
              <a:latin typeface="Times New Roman" panose="02020603050405020304" pitchFamily="18" charset="0"/>
              <a:cs typeface="Times New Roman" panose="02020603050405020304" pitchFamily="18" charset="0"/>
            </a:endParaRPr>
          </a:p>
          <a:p>
            <a:pPr marL="457200" indent="-457200" algn="just">
              <a:spcBef>
                <a:spcPts val="672"/>
              </a:spcBef>
              <a:spcAft>
                <a:spcPts val="600"/>
              </a:spcAft>
              <a:buFont typeface="Arial" panose="020B0604020202020204" pitchFamily="34" charset="0"/>
              <a:buChar char="•"/>
            </a:pPr>
            <a:r>
              <a:rPr lang="en-US" sz="2800" dirty="0">
                <a:solidFill>
                  <a:schemeClr val="accent5">
                    <a:lumMod val="50000"/>
                  </a:schemeClr>
                </a:solidFill>
                <a:latin typeface="Times New Roman" panose="02020603050405020304" pitchFamily="18" charset="0"/>
                <a:cs typeface="Times New Roman" panose="02020603050405020304" pitchFamily="18" charset="0"/>
              </a:rPr>
              <a:t>Growth Additive Optimization: Growth additives listed in Figure 2 were varied by a factor of 1x, 1.5x, and 2x in a design of experiments with 65 total trials. The only growth additive with a statistical impact on </a:t>
            </a:r>
            <a:r>
              <a:rPr lang="en-US" sz="2800" i="1" dirty="0">
                <a:solidFill>
                  <a:schemeClr val="accent5">
                    <a:lumMod val="50000"/>
                  </a:schemeClr>
                </a:solidFill>
                <a:latin typeface="Times New Roman" panose="02020603050405020304" pitchFamily="18" charset="0"/>
                <a:cs typeface="Times New Roman" panose="02020603050405020304" pitchFamily="18" charset="0"/>
              </a:rPr>
              <a:t>C. </a:t>
            </a:r>
            <a:r>
              <a:rPr lang="en-US" sz="2800" i="1" dirty="0" err="1">
                <a:solidFill>
                  <a:schemeClr val="accent5">
                    <a:lumMod val="50000"/>
                  </a:schemeClr>
                </a:solidFill>
                <a:latin typeface="Times New Roman" panose="02020603050405020304" pitchFamily="18" charset="0"/>
                <a:cs typeface="Times New Roman" panose="02020603050405020304" pitchFamily="18" charset="0"/>
              </a:rPr>
              <a:t>cryptica</a:t>
            </a:r>
            <a:r>
              <a:rPr lang="en-US" sz="2800" i="1"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a:solidFill>
                  <a:schemeClr val="accent5">
                    <a:lumMod val="50000"/>
                  </a:schemeClr>
                </a:solidFill>
                <a:latin typeface="Times New Roman" panose="02020603050405020304" pitchFamily="18" charset="0"/>
                <a:cs typeface="Times New Roman" panose="02020603050405020304" pitchFamily="18" charset="0"/>
              </a:rPr>
              <a:t>growth was silica.</a:t>
            </a:r>
          </a:p>
        </p:txBody>
      </p:sp>
      <p:sp>
        <p:nvSpPr>
          <p:cNvPr id="70" name="TextBox 69">
            <a:extLst>
              <a:ext uri="{FF2B5EF4-FFF2-40B4-BE49-F238E27FC236}">
                <a16:creationId xmlns:a16="http://schemas.microsoft.com/office/drawing/2014/main" id="{B81FB62D-92BC-C5B0-C1CD-404C511808AF}"/>
              </a:ext>
            </a:extLst>
          </p:cNvPr>
          <p:cNvSpPr txBox="1"/>
          <p:nvPr/>
        </p:nvSpPr>
        <p:spPr>
          <a:xfrm>
            <a:off x="33607843" y="27572667"/>
            <a:ext cx="9290922" cy="4909036"/>
          </a:xfrm>
          <a:prstGeom prst="rect">
            <a:avLst/>
          </a:prstGeom>
          <a:noFill/>
        </p:spPr>
        <p:txBody>
          <a:bodyPr wrap="square">
            <a:spAutoFit/>
          </a:bodyPr>
          <a:lstStyle/>
          <a:p>
            <a:pPr>
              <a:spcBef>
                <a:spcPts val="672"/>
              </a:spcBef>
              <a:spcAft>
                <a:spcPts val="600"/>
              </a:spcAft>
            </a:pPr>
            <a:r>
              <a:rPr lang="en-US" sz="2800" dirty="0">
                <a:solidFill>
                  <a:schemeClr val="accent5">
                    <a:lumMod val="50000"/>
                  </a:schemeClr>
                </a:solidFill>
                <a:latin typeface="Times New Roman" panose="02020603050405020304" pitchFamily="18" charset="0"/>
                <a:cs typeface="Times New Roman" panose="02020603050405020304" pitchFamily="18" charset="0"/>
              </a:rPr>
              <a:t>Dr. Samuel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Drerup</a:t>
            </a:r>
            <a:r>
              <a:rPr lang="en-US" sz="2800" dirty="0">
                <a:solidFill>
                  <a:schemeClr val="accent5">
                    <a:lumMod val="50000"/>
                  </a:schemeClr>
                </a:solidFill>
                <a:latin typeface="Times New Roman" panose="02020603050405020304" pitchFamily="18" charset="0"/>
                <a:cs typeface="Times New Roman" panose="02020603050405020304" pitchFamily="18" charset="0"/>
              </a:rPr>
              <a:t> for starting sample of C.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cryptica</a:t>
            </a:r>
            <a:r>
              <a:rPr lang="en-US" sz="2800" dirty="0">
                <a:solidFill>
                  <a:schemeClr val="accent5">
                    <a:lumMod val="50000"/>
                  </a:schemeClr>
                </a:solidFill>
                <a:latin typeface="Times New Roman" panose="02020603050405020304" pitchFamily="18" charset="0"/>
                <a:cs typeface="Times New Roman" panose="02020603050405020304" pitchFamily="18" charset="0"/>
              </a:rPr>
              <a:t>.</a:t>
            </a:r>
          </a:p>
          <a:p>
            <a:pPr>
              <a:spcBef>
                <a:spcPts val="672"/>
              </a:spcBef>
              <a:spcAft>
                <a:spcPts val="600"/>
              </a:spcAft>
            </a:pPr>
            <a:r>
              <a:rPr lang="en-US" sz="2800" dirty="0">
                <a:solidFill>
                  <a:schemeClr val="accent5">
                    <a:lumMod val="50000"/>
                  </a:schemeClr>
                </a:solidFill>
                <a:latin typeface="Times New Roman" panose="02020603050405020304" pitchFamily="18" charset="0"/>
                <a:cs typeface="Times New Roman" panose="02020603050405020304" pitchFamily="18" charset="0"/>
              </a:rPr>
              <a:t>Funding by the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McKetta</a:t>
            </a:r>
            <a:r>
              <a:rPr lang="en-US" sz="2800" dirty="0">
                <a:solidFill>
                  <a:schemeClr val="accent5">
                    <a:lumMod val="50000"/>
                  </a:schemeClr>
                </a:solidFill>
                <a:latin typeface="Times New Roman" panose="02020603050405020304" pitchFamily="18" charset="0"/>
                <a:cs typeface="Times New Roman" panose="02020603050405020304" pitchFamily="18" charset="0"/>
              </a:rPr>
              <a:t> Department of Chemical and Bioprocess Engineering</a:t>
            </a:r>
          </a:p>
          <a:p>
            <a:pPr>
              <a:spcBef>
                <a:spcPts val="672"/>
              </a:spcBef>
              <a:spcAft>
                <a:spcPts val="600"/>
              </a:spcAft>
            </a:pPr>
            <a:endParaRPr lang="en-US" sz="2800" dirty="0">
              <a:solidFill>
                <a:schemeClr val="accent5">
                  <a:lumMod val="50000"/>
                </a:schemeClr>
              </a:solidFill>
              <a:latin typeface="Times New Roman" panose="02020603050405020304" pitchFamily="18" charset="0"/>
              <a:cs typeface="Times New Roman" panose="02020603050405020304" pitchFamily="18" charset="0"/>
            </a:endParaRPr>
          </a:p>
          <a:p>
            <a:pPr marL="459486" indent="-514350">
              <a:spcBef>
                <a:spcPts val="672"/>
              </a:spcBef>
              <a:spcAft>
                <a:spcPts val="600"/>
              </a:spcAft>
              <a:buFont typeface="+mj-lt"/>
              <a:buAutoNum type="arabicPeriod"/>
            </a:pPr>
            <a:r>
              <a:rPr lang="en-US" sz="1800" dirty="0">
                <a:solidFill>
                  <a:schemeClr val="accent5">
                    <a:lumMod val="50000"/>
                  </a:schemeClr>
                </a:solidFill>
                <a:latin typeface="Times New Roman" panose="02020603050405020304" pitchFamily="18" charset="0"/>
                <a:cs typeface="Times New Roman" panose="02020603050405020304" pitchFamily="18" charset="0"/>
              </a:rPr>
              <a:t>Guillard, R.R.L. and Hargraves, P.E. 1993. </a:t>
            </a:r>
            <a:r>
              <a:rPr lang="en-US" sz="1800" dirty="0" err="1">
                <a:solidFill>
                  <a:schemeClr val="accent5">
                    <a:lumMod val="50000"/>
                  </a:schemeClr>
                </a:solidFill>
                <a:latin typeface="Times New Roman" panose="02020603050405020304" pitchFamily="18" charset="0"/>
                <a:cs typeface="Times New Roman" panose="02020603050405020304" pitchFamily="18" charset="0"/>
              </a:rPr>
              <a:t>Stichochrysis</a:t>
            </a:r>
            <a:r>
              <a:rPr lang="en-US" sz="1800" dirty="0">
                <a:solidFill>
                  <a:schemeClr val="accent5">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5">
                    <a:lumMod val="50000"/>
                  </a:schemeClr>
                </a:solidFill>
                <a:latin typeface="Times New Roman" panose="02020603050405020304" pitchFamily="18" charset="0"/>
                <a:cs typeface="Times New Roman" panose="02020603050405020304" pitchFamily="18" charset="0"/>
              </a:rPr>
              <a:t>immobilis</a:t>
            </a:r>
            <a:r>
              <a:rPr lang="en-US" sz="1800" dirty="0">
                <a:solidFill>
                  <a:schemeClr val="accent5">
                    <a:lumMod val="50000"/>
                  </a:schemeClr>
                </a:solidFill>
                <a:latin typeface="Times New Roman" panose="02020603050405020304" pitchFamily="18" charset="0"/>
                <a:cs typeface="Times New Roman" panose="02020603050405020304" pitchFamily="18" charset="0"/>
              </a:rPr>
              <a:t> is a diatom, not a </a:t>
            </a:r>
            <a:r>
              <a:rPr lang="en-US" sz="1800" dirty="0" err="1">
                <a:solidFill>
                  <a:schemeClr val="accent5">
                    <a:lumMod val="50000"/>
                  </a:schemeClr>
                </a:solidFill>
                <a:latin typeface="Times New Roman" panose="02020603050405020304" pitchFamily="18" charset="0"/>
                <a:cs typeface="Times New Roman" panose="02020603050405020304" pitchFamily="18" charset="0"/>
              </a:rPr>
              <a:t>chrysophyte</a:t>
            </a:r>
            <a:r>
              <a:rPr lang="en-US" sz="1800" dirty="0">
                <a:solidFill>
                  <a:schemeClr val="accent5">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5">
                    <a:lumMod val="50000"/>
                  </a:schemeClr>
                </a:solidFill>
                <a:latin typeface="Times New Roman" panose="02020603050405020304" pitchFamily="18" charset="0"/>
                <a:cs typeface="Times New Roman" panose="02020603050405020304" pitchFamily="18" charset="0"/>
              </a:rPr>
              <a:t>Phycologia</a:t>
            </a:r>
            <a:r>
              <a:rPr lang="en-US" sz="1800" dirty="0">
                <a:solidFill>
                  <a:schemeClr val="accent5">
                    <a:lumMod val="50000"/>
                  </a:schemeClr>
                </a:solidFill>
                <a:latin typeface="Times New Roman" panose="02020603050405020304" pitchFamily="18" charset="0"/>
                <a:cs typeface="Times New Roman" panose="02020603050405020304" pitchFamily="18" charset="0"/>
              </a:rPr>
              <a:t> 32: 234-236. </a:t>
            </a:r>
          </a:p>
          <a:p>
            <a:pPr marL="459486" indent="-514350">
              <a:spcBef>
                <a:spcPts val="672"/>
              </a:spcBef>
              <a:spcAft>
                <a:spcPts val="600"/>
              </a:spcAft>
              <a:buFont typeface="+mj-lt"/>
              <a:buAutoNum type="arabicPeriod"/>
            </a:pPr>
            <a:r>
              <a:rPr lang="en-US" sz="1800" dirty="0">
                <a:solidFill>
                  <a:schemeClr val="accent5">
                    <a:lumMod val="50000"/>
                  </a:schemeClr>
                </a:solidFill>
                <a:latin typeface="Times New Roman" panose="02020603050405020304" pitchFamily="18" charset="0"/>
                <a:cs typeface="Times New Roman" panose="02020603050405020304" pitchFamily="18" charset="0"/>
              </a:rPr>
              <a:t>Mark Hildebrand et. al. The place of diatoms in the biofuels industry. Biofuels (2012) 3(2), 221–240</a:t>
            </a:r>
          </a:p>
          <a:p>
            <a:pPr marL="459486" indent="-514350">
              <a:spcBef>
                <a:spcPts val="672"/>
              </a:spcBef>
              <a:spcAft>
                <a:spcPts val="600"/>
              </a:spcAft>
              <a:buFont typeface="+mj-lt"/>
              <a:buAutoNum type="arabicPeriod"/>
            </a:pPr>
            <a:r>
              <a:rPr lang="en-US" sz="1800" dirty="0">
                <a:solidFill>
                  <a:schemeClr val="accent5">
                    <a:lumMod val="50000"/>
                  </a:schemeClr>
                </a:solidFill>
                <a:latin typeface="Times New Roman" panose="02020603050405020304" pitchFamily="18" charset="0"/>
                <a:cs typeface="Times New Roman" panose="02020603050405020304" pitchFamily="18" charset="0"/>
              </a:rPr>
              <a:t>d ’ Ippolito et al. Potential of lipid metabolism in marine diatoms for biofuel production. Biotechnology for Biofuels (2015)</a:t>
            </a:r>
          </a:p>
          <a:p>
            <a:pPr>
              <a:spcBef>
                <a:spcPts val="672"/>
              </a:spcBef>
              <a:spcAft>
                <a:spcPts val="600"/>
              </a:spcAft>
            </a:pPr>
            <a:endParaRPr lang="en-US" sz="2800" dirty="0">
              <a:solidFill>
                <a:schemeClr val="accent5">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2025728"/>
      </p:ext>
    </p:extLst>
  </p:cSld>
  <p:clrMapOvr>
    <a:masterClrMapping/>
  </p:clrMapOvr>
</p:sld>
</file>

<file path=ppt/theme/theme1.xml><?xml version="1.0" encoding="utf-8"?>
<a:theme xmlns:a="http://schemas.openxmlformats.org/drawingml/2006/main" name="36x48-Template-V2b">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23231</TotalTime>
  <Words>723</Words>
  <Application>Microsoft Office PowerPoint</Application>
  <PresentationFormat>Custom</PresentationFormat>
  <Paragraphs>56</Paragraphs>
  <Slides>1</Slides>
  <Notes>0</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vt:i4>
      </vt:variant>
    </vt:vector>
  </HeadingPairs>
  <TitlesOfParts>
    <vt:vector size="9" baseType="lpstr">
      <vt:lpstr>Arial</vt:lpstr>
      <vt:lpstr>Calibri</vt:lpstr>
      <vt:lpstr>Times New Roman</vt:lpstr>
      <vt:lpstr>Trebuchet MS</vt:lpstr>
      <vt:lpstr>36x48-Template-V2b</vt:lpstr>
      <vt:lpstr>1_Classic 3 Columns</vt:lpstr>
      <vt:lpstr>1_Classic - Wide Center</vt:lpstr>
      <vt:lpstr>Image</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Borden, Jacob</cp:lastModifiedBy>
  <cp:revision>204</cp:revision>
  <dcterms:created xsi:type="dcterms:W3CDTF">2012-02-03T19:11:35Z</dcterms:created>
  <dcterms:modified xsi:type="dcterms:W3CDTF">2024-04-05T13:36:46Z</dcterms:modified>
</cp:coreProperties>
</file>